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73" r:id="rId4"/>
    <p:sldId id="276" r:id="rId5"/>
    <p:sldId id="277" r:id="rId6"/>
    <p:sldId id="266" r:id="rId7"/>
    <p:sldId id="278" r:id="rId8"/>
    <p:sldId id="279" r:id="rId9"/>
    <p:sldId id="280" r:id="rId10"/>
    <p:sldId id="261" r:id="rId1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6A014EF-804C-42AB-B9CB-C944294E78D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842933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11. 10. 2012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Z. Matušík, Analýza právního stavu e-publikací (Příspěvek)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26E242-63D5-4A1A-9171-6AB25D91E5B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65293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11. 10. 2012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Z. Matušík, Analýza právního stavu e-publikací (Příspěvek)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204F66-2260-4A65-85E3-00D11012009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54511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11. 10. 2012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Z. Matušík, Analýza právního stavu e-publikací (Příspěvek)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EF1920-E00B-4B17-9E48-E5BDFFD8E29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90350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11. 10. 2012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Z. Matušík, Analýza právního stavu e-publikací (Příspěvek)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0A8BB0-C928-4C79-ACAA-AD45686524F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8568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11. 10. 2012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Z. Matušík, Analýza právního stavu e-publikací (Příspěvek)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B761B4-8C17-453F-B80C-A2AEAF70FF2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28638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11. 10. 2012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Z. Matušík, Analýza právního stavu e-publikací (Příspěvek)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B175F7-DB51-4EB9-A8DE-E876A95083E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14197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11. 10. 2012</a:t>
            </a: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Z. Matušík, Analýza právního stavu e-publikací (Příspěvek)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8DB55C-5245-42CB-8DA9-B6C337AEDB8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04899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11. 10. 2012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Z. Matušík, Analýza právního stavu e-publikací (Příspěvek)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BACFE6-487B-46AE-BEF3-244D47F76B6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75539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11. 10. 2012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Z. Matušík, Analýza právního stavu e-publikací (Příspěvek)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0C8FEC-94EE-4E99-AC4B-B56F0035AE9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23160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11. 10. 2012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Z. Matušík, Analýza právního stavu e-publikací (Příspěvek)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61CFDA-9EB1-4EC7-B2B8-C990D3943C1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74461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11. 10. 2012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Z. Matušík, Analýza právního stavu e-publikací (Příspěvek)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4C03FD-717D-4E6D-B8AB-867F2ED1181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34957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cs-CZ" altLang="cs-CZ"/>
              <a:t>11. 10. 2012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cs-CZ" altLang="cs-CZ"/>
              <a:t>Z. Matušík, Analýza právního stavu e-publikací (Příspěvek)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9D34E9B-08DE-4677-A90A-EBBEFA385DA6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zdenek.matusik@nkp.cz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3311525"/>
          </a:xfrm>
        </p:spPr>
        <p:txBody>
          <a:bodyPr/>
          <a:lstStyle/>
          <a:p>
            <a:r>
              <a:rPr lang="cs-CZ" sz="3200" b="1" i="1" dirty="0" smtClean="0"/>
              <a:t>e</a:t>
            </a:r>
            <a:r>
              <a:rPr lang="cs-CZ" sz="3200" b="1" i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-</a:t>
            </a:r>
            <a:r>
              <a:rPr lang="cs-CZ" sz="3200" b="1" i="1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Publication</a:t>
            </a:r>
            <a:r>
              <a:rPr lang="cs-CZ" sz="3200" b="1" i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cs-CZ" sz="3200" b="1" i="1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Legal</a:t>
            </a:r>
            <a:r>
              <a:rPr lang="cs-CZ" sz="3200" b="1" i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Deposit</a:t>
            </a:r>
            <a:r>
              <a:rPr lang="cs-CZ" altLang="cs-CZ" sz="3200" b="1" dirty="0"/>
              <a:t/>
            </a:r>
            <a:br>
              <a:rPr lang="cs-CZ" altLang="cs-CZ" sz="3200" b="1" dirty="0"/>
            </a:br>
            <a:r>
              <a:rPr lang="cs-CZ" altLang="cs-CZ" sz="3200" b="1" dirty="0" smtClean="0"/>
              <a:t/>
            </a:r>
            <a:br>
              <a:rPr lang="cs-CZ" altLang="cs-CZ" sz="3200" b="1" dirty="0" smtClean="0"/>
            </a:br>
            <a:r>
              <a:rPr lang="cs-CZ" altLang="cs-CZ" sz="2400" dirty="0" err="1" smtClean="0"/>
              <a:t>Legislation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Preparatory</a:t>
            </a:r>
            <a:r>
              <a:rPr lang="cs-CZ" altLang="cs-CZ" sz="2400" dirty="0" smtClean="0"/>
              <a:t> Works</a:t>
            </a:r>
            <a:br>
              <a:rPr lang="cs-CZ" altLang="cs-CZ" sz="2400" dirty="0" smtClean="0"/>
            </a:br>
            <a:r>
              <a:rPr lang="cs-CZ" altLang="cs-CZ" sz="2400" dirty="0" smtClean="0"/>
              <a:t>in </a:t>
            </a:r>
            <a:r>
              <a:rPr lang="cs-CZ" altLang="cs-CZ" sz="2400" dirty="0" err="1" smtClean="0"/>
              <a:t>the</a:t>
            </a:r>
            <a:r>
              <a:rPr lang="cs-CZ" altLang="cs-CZ" sz="2400" dirty="0" smtClean="0"/>
              <a:t> Czech Republic</a:t>
            </a:r>
            <a:r>
              <a:rPr lang="cs-CZ" altLang="cs-CZ" sz="2400" dirty="0"/>
              <a:t/>
            </a:r>
            <a:br>
              <a:rPr lang="cs-CZ" altLang="cs-CZ" sz="2400" dirty="0"/>
            </a:br>
            <a:r>
              <a:rPr lang="cs-CZ" altLang="cs-CZ" sz="2400" dirty="0"/>
              <a:t/>
            </a:r>
            <a:br>
              <a:rPr lang="cs-CZ" altLang="cs-CZ" sz="2400" dirty="0"/>
            </a:br>
            <a:endParaRPr lang="cs-CZ" altLang="cs-CZ" sz="2000" i="1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5084763"/>
            <a:ext cx="6400800" cy="912812"/>
          </a:xfrm>
        </p:spPr>
        <p:txBody>
          <a:bodyPr/>
          <a:lstStyle/>
          <a:p>
            <a:r>
              <a:rPr lang="cs-CZ" altLang="cs-CZ" sz="1800" dirty="0"/>
              <a:t>Zdeněk Matušík</a:t>
            </a:r>
          </a:p>
          <a:p>
            <a:r>
              <a:rPr lang="cs-CZ" altLang="cs-CZ" sz="1800" dirty="0" err="1" smtClean="0"/>
              <a:t>National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Library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of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the</a:t>
            </a:r>
            <a:r>
              <a:rPr lang="cs-CZ" altLang="cs-CZ" sz="1800" dirty="0" smtClean="0"/>
              <a:t> Czech Republic</a:t>
            </a:r>
            <a:endParaRPr lang="cs-CZ" altLang="cs-CZ" sz="1800" dirty="0"/>
          </a:p>
        </p:txBody>
      </p:sp>
      <p:pic>
        <p:nvPicPr>
          <p:cNvPr id="2052" name="Picture 4" descr="nklogo_cmyk 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76350" cy="101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1162472" cy="476250"/>
          </a:xfrm>
        </p:spPr>
        <p:txBody>
          <a:bodyPr/>
          <a:lstStyle/>
          <a:p>
            <a:r>
              <a:rPr lang="cs-CZ" altLang="cs-CZ" dirty="0" smtClean="0"/>
              <a:t>25. 11. 2013</a:t>
            </a:r>
            <a:endParaRPr lang="cs-CZ" alt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619672" y="6245225"/>
            <a:ext cx="6120680" cy="476250"/>
          </a:xfrm>
        </p:spPr>
        <p:txBody>
          <a:bodyPr/>
          <a:lstStyle/>
          <a:p>
            <a:r>
              <a:rPr lang="cs-CZ" altLang="cs-CZ" dirty="0"/>
              <a:t>Czech Republic - Z. Matušík, </a:t>
            </a:r>
            <a:r>
              <a:rPr lang="cs-CZ" dirty="0"/>
              <a:t>e-</a:t>
            </a:r>
            <a:r>
              <a:rPr lang="cs-CZ" dirty="0" err="1"/>
              <a:t>Publication</a:t>
            </a:r>
            <a:r>
              <a:rPr lang="cs-CZ" dirty="0"/>
              <a:t> </a:t>
            </a:r>
            <a:r>
              <a:rPr lang="cs-CZ" dirty="0" err="1"/>
              <a:t>Legal</a:t>
            </a:r>
            <a:r>
              <a:rPr lang="cs-CZ" dirty="0"/>
              <a:t> Deposit</a:t>
            </a:r>
            <a:endParaRPr lang="cs-CZ" altLang="cs-CZ" dirty="0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7884368" y="6245225"/>
            <a:ext cx="802432" cy="476250"/>
          </a:xfrm>
        </p:spPr>
        <p:txBody>
          <a:bodyPr/>
          <a:lstStyle/>
          <a:p>
            <a:fld id="{1A79535D-5708-4DD0-93EE-19A4A91C3960}" type="slidenum">
              <a:rPr lang="cs-CZ" altLang="cs-CZ"/>
              <a:pPr/>
              <a:t>10</a:t>
            </a:fld>
            <a:endParaRPr lang="cs-CZ" altLang="cs-CZ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700213"/>
            <a:ext cx="8229600" cy="1143000"/>
          </a:xfrm>
        </p:spPr>
        <p:txBody>
          <a:bodyPr/>
          <a:lstStyle/>
          <a:p>
            <a:r>
              <a:rPr lang="cs-CZ" altLang="cs-CZ" dirty="0" err="1" smtClean="0"/>
              <a:t>Thank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you</a:t>
            </a:r>
            <a:endParaRPr lang="cs-CZ" altLang="cs-CZ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141663"/>
            <a:ext cx="8229600" cy="2232025"/>
          </a:xfrm>
        </p:spPr>
        <p:txBody>
          <a:bodyPr/>
          <a:lstStyle/>
          <a:p>
            <a:pPr algn="ctr">
              <a:buFontTx/>
              <a:buNone/>
            </a:pPr>
            <a:r>
              <a:rPr lang="cs-CZ" altLang="cs-CZ" sz="2400" dirty="0"/>
              <a:t>Zdeněk Matušík</a:t>
            </a:r>
          </a:p>
          <a:p>
            <a:pPr algn="ctr">
              <a:buFontTx/>
              <a:buNone/>
            </a:pPr>
            <a:r>
              <a:rPr lang="cs-CZ" altLang="cs-CZ" sz="1800" dirty="0" err="1" smtClean="0"/>
              <a:t>National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Library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of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the</a:t>
            </a:r>
            <a:r>
              <a:rPr lang="cs-CZ" altLang="cs-CZ" sz="1800" dirty="0" smtClean="0"/>
              <a:t> Czech Republic</a:t>
            </a:r>
            <a:endParaRPr lang="cs-CZ" altLang="cs-CZ" sz="1800" dirty="0"/>
          </a:p>
          <a:p>
            <a:pPr algn="ctr">
              <a:buFontTx/>
              <a:buNone/>
            </a:pPr>
            <a:r>
              <a:rPr lang="cs-CZ" altLang="cs-CZ" sz="1800" dirty="0">
                <a:hlinkClick r:id="rId2"/>
              </a:rPr>
              <a:t>zdenek.matusik@nkp.cz</a:t>
            </a:r>
            <a:endParaRPr lang="cs-CZ" altLang="cs-CZ" sz="1800" dirty="0"/>
          </a:p>
        </p:txBody>
      </p:sp>
      <p:pic>
        <p:nvPicPr>
          <p:cNvPr id="8196" name="Picture 4" descr="nklogo_cmyk 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76350" cy="101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1162472" cy="476250"/>
          </a:xfrm>
        </p:spPr>
        <p:txBody>
          <a:bodyPr/>
          <a:lstStyle/>
          <a:p>
            <a:r>
              <a:rPr lang="cs-CZ" altLang="cs-CZ" dirty="0" smtClean="0"/>
              <a:t>25. 11. 2013</a:t>
            </a:r>
            <a:endParaRPr lang="cs-CZ" alt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07704" y="6245225"/>
            <a:ext cx="5328592" cy="476250"/>
          </a:xfrm>
        </p:spPr>
        <p:txBody>
          <a:bodyPr/>
          <a:lstStyle/>
          <a:p>
            <a:r>
              <a:rPr lang="cs-CZ" altLang="cs-CZ" dirty="0" smtClean="0"/>
              <a:t>Czech Republic - Z</a:t>
            </a:r>
            <a:r>
              <a:rPr lang="cs-CZ" altLang="cs-CZ" dirty="0"/>
              <a:t>. Matušík, </a:t>
            </a:r>
            <a:r>
              <a:rPr lang="cs-CZ" dirty="0" smtClean="0"/>
              <a:t>e-</a:t>
            </a:r>
            <a:r>
              <a:rPr lang="cs-CZ" dirty="0" err="1" smtClean="0"/>
              <a:t>Publication</a:t>
            </a:r>
            <a:r>
              <a:rPr lang="cs-CZ" dirty="0" smtClean="0"/>
              <a:t> </a:t>
            </a:r>
            <a:r>
              <a:rPr lang="cs-CZ" dirty="0" err="1" smtClean="0"/>
              <a:t>Legal</a:t>
            </a:r>
            <a:r>
              <a:rPr lang="cs-CZ" dirty="0" smtClean="0"/>
              <a:t> Deposit</a:t>
            </a:r>
            <a:endParaRPr lang="cs-CZ" altLang="cs-CZ" dirty="0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7812360" y="6309320"/>
            <a:ext cx="909464" cy="476250"/>
          </a:xfrm>
        </p:spPr>
        <p:txBody>
          <a:bodyPr/>
          <a:lstStyle/>
          <a:p>
            <a:fld id="{EA073FC4-76A7-4A9C-8F29-9B0CB4AD647D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350" y="274638"/>
            <a:ext cx="7283450" cy="1143000"/>
          </a:xfrm>
        </p:spPr>
        <p:txBody>
          <a:bodyPr/>
          <a:lstStyle/>
          <a:p>
            <a:r>
              <a:rPr lang="cs-CZ" altLang="cs-CZ" sz="2400" b="1" dirty="0" err="1" smtClean="0"/>
              <a:t>Outline</a:t>
            </a:r>
            <a:endParaRPr lang="cs-CZ" altLang="cs-CZ" sz="2400" b="1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sz="2000" dirty="0" smtClean="0"/>
          </a:p>
          <a:p>
            <a:endParaRPr lang="cs-CZ" altLang="cs-CZ" sz="2000" dirty="0" smtClean="0"/>
          </a:p>
          <a:p>
            <a:r>
              <a:rPr lang="en-GB" altLang="cs-CZ" sz="2800" dirty="0" smtClean="0"/>
              <a:t>Legal Deposit – legislation in force</a:t>
            </a:r>
          </a:p>
          <a:p>
            <a:r>
              <a:rPr lang="en-GB" altLang="cs-CZ" sz="2800" dirty="0" smtClean="0"/>
              <a:t>Legal e-Deposit – previous attempts</a:t>
            </a:r>
          </a:p>
          <a:p>
            <a:r>
              <a:rPr lang="cs-CZ" altLang="cs-CZ" sz="2800" dirty="0" smtClean="0"/>
              <a:t>e-deposit NAKI Project</a:t>
            </a:r>
            <a:endParaRPr lang="en-GB" altLang="cs-CZ" sz="2800" dirty="0" smtClean="0"/>
          </a:p>
          <a:p>
            <a:r>
              <a:rPr lang="cs-CZ" altLang="cs-CZ" sz="2800" dirty="0" err="1" smtClean="0"/>
              <a:t>Foreign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Legal</a:t>
            </a:r>
            <a:r>
              <a:rPr lang="cs-CZ" altLang="cs-CZ" sz="2800" dirty="0" smtClean="0"/>
              <a:t> e-Deposit</a:t>
            </a:r>
            <a:endParaRPr lang="en-GB" altLang="cs-CZ" sz="2800" dirty="0" smtClean="0"/>
          </a:p>
          <a:p>
            <a:r>
              <a:rPr lang="cs-CZ" altLang="cs-CZ" sz="2800" dirty="0" err="1" smtClean="0"/>
              <a:t>Principles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of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Legal</a:t>
            </a:r>
            <a:r>
              <a:rPr lang="cs-CZ" altLang="cs-CZ" sz="2800" dirty="0" smtClean="0"/>
              <a:t> e-Deposit Draft</a:t>
            </a:r>
          </a:p>
          <a:p>
            <a:r>
              <a:rPr lang="cs-CZ" altLang="cs-CZ" sz="2800" dirty="0" err="1" smtClean="0"/>
              <a:t>Substantive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Issues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of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Legal</a:t>
            </a:r>
            <a:r>
              <a:rPr lang="cs-CZ" altLang="cs-CZ" sz="2800" dirty="0" smtClean="0"/>
              <a:t> e-Deposit</a:t>
            </a:r>
            <a:endParaRPr lang="en-GB" altLang="cs-CZ" sz="2800" dirty="0" smtClean="0"/>
          </a:p>
          <a:p>
            <a:endParaRPr lang="cs-CZ" altLang="cs-CZ" sz="2000" dirty="0"/>
          </a:p>
          <a:p>
            <a:endParaRPr lang="cs-CZ" altLang="cs-CZ" sz="2000" dirty="0"/>
          </a:p>
        </p:txBody>
      </p:sp>
      <p:pic>
        <p:nvPicPr>
          <p:cNvPr id="4100" name="Picture 4" descr="nklogo_cmyk 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76350" cy="101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1162472" cy="476250"/>
          </a:xfrm>
        </p:spPr>
        <p:txBody>
          <a:bodyPr/>
          <a:lstStyle/>
          <a:p>
            <a:r>
              <a:rPr lang="cs-CZ" altLang="cs-CZ" dirty="0" smtClean="0"/>
              <a:t>25. 11. 2013</a:t>
            </a:r>
            <a:endParaRPr lang="cs-CZ" alt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07704" y="6245225"/>
            <a:ext cx="5328592" cy="476250"/>
          </a:xfrm>
        </p:spPr>
        <p:txBody>
          <a:bodyPr/>
          <a:lstStyle/>
          <a:p>
            <a:r>
              <a:rPr lang="cs-CZ" altLang="cs-CZ" dirty="0"/>
              <a:t>Czech Republic - Z. Matušík, </a:t>
            </a:r>
            <a:r>
              <a:rPr lang="cs-CZ" dirty="0"/>
              <a:t>e-</a:t>
            </a:r>
            <a:r>
              <a:rPr lang="cs-CZ" dirty="0" err="1"/>
              <a:t>Publication</a:t>
            </a:r>
            <a:r>
              <a:rPr lang="cs-CZ" dirty="0"/>
              <a:t> </a:t>
            </a:r>
            <a:r>
              <a:rPr lang="cs-CZ" dirty="0" err="1"/>
              <a:t>Legal</a:t>
            </a:r>
            <a:r>
              <a:rPr lang="cs-CZ" dirty="0"/>
              <a:t> Deposit</a:t>
            </a:r>
            <a:endParaRPr lang="cs-CZ" altLang="cs-CZ" dirty="0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7812360" y="6309320"/>
            <a:ext cx="909464" cy="476250"/>
          </a:xfrm>
        </p:spPr>
        <p:txBody>
          <a:bodyPr/>
          <a:lstStyle/>
          <a:p>
            <a:fld id="{EA073FC4-76A7-4A9C-8F29-9B0CB4AD647D}" type="slidenum">
              <a:rPr lang="cs-CZ" altLang="cs-CZ"/>
              <a:pPr/>
              <a:t>3</a:t>
            </a:fld>
            <a:endParaRPr lang="cs-CZ" altLang="cs-CZ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350" y="274638"/>
            <a:ext cx="7283450" cy="1143000"/>
          </a:xfrm>
        </p:spPr>
        <p:txBody>
          <a:bodyPr/>
          <a:lstStyle/>
          <a:p>
            <a:r>
              <a:rPr lang="en-GB" altLang="cs-CZ" sz="2400" dirty="0"/>
              <a:t>Legal Deposit </a:t>
            </a:r>
            <a:r>
              <a:rPr lang="cs-CZ" altLang="cs-CZ" sz="2400" dirty="0" smtClean="0"/>
              <a:t>in </a:t>
            </a:r>
            <a:r>
              <a:rPr lang="cs-CZ" altLang="cs-CZ" sz="2400" dirty="0" err="1" smtClean="0"/>
              <a:t>the</a:t>
            </a:r>
            <a:r>
              <a:rPr lang="cs-CZ" altLang="cs-CZ" sz="2400" dirty="0" smtClean="0"/>
              <a:t> Czech Republic</a:t>
            </a:r>
            <a:r>
              <a:rPr lang="en-GB" altLang="cs-CZ" sz="2400" dirty="0" smtClean="0"/>
              <a:t> </a:t>
            </a:r>
            <a:r>
              <a:rPr lang="cs-CZ" altLang="cs-CZ" sz="2400" dirty="0" smtClean="0"/>
              <a:t/>
            </a:r>
            <a:br>
              <a:rPr lang="cs-CZ" altLang="cs-CZ" sz="2400" dirty="0" smtClean="0"/>
            </a:br>
            <a:r>
              <a:rPr lang="cs-CZ" altLang="cs-CZ" sz="2400" dirty="0" smtClean="0"/>
              <a:t>L</a:t>
            </a:r>
            <a:r>
              <a:rPr lang="en-GB" altLang="cs-CZ" sz="2400" dirty="0" err="1" smtClean="0"/>
              <a:t>egislation</a:t>
            </a:r>
            <a:r>
              <a:rPr lang="en-GB" altLang="cs-CZ" sz="2400" dirty="0" smtClean="0"/>
              <a:t> </a:t>
            </a:r>
            <a:r>
              <a:rPr lang="en-GB" altLang="cs-CZ" sz="2400" dirty="0"/>
              <a:t>in </a:t>
            </a:r>
            <a:r>
              <a:rPr lang="cs-CZ" altLang="cs-CZ" sz="2400" dirty="0" smtClean="0"/>
              <a:t>F</a:t>
            </a:r>
            <a:r>
              <a:rPr lang="en-GB" altLang="cs-CZ" sz="2400" dirty="0" err="1" smtClean="0"/>
              <a:t>orce</a:t>
            </a:r>
            <a:endParaRPr lang="en-GB" altLang="cs-CZ" sz="2400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000" dirty="0" err="1" smtClean="0"/>
              <a:t>Law</a:t>
            </a:r>
            <a:r>
              <a:rPr lang="cs-CZ" altLang="cs-CZ" sz="2000" dirty="0" smtClean="0"/>
              <a:t> No. </a:t>
            </a:r>
            <a:r>
              <a:rPr lang="cs-CZ" altLang="cs-CZ" sz="2000" dirty="0"/>
              <a:t>37/1995 Sb., </a:t>
            </a:r>
            <a:r>
              <a:rPr lang="cs-CZ" altLang="cs-CZ" sz="2000" dirty="0" smtClean="0"/>
              <a:t>on Non-</a:t>
            </a:r>
            <a:r>
              <a:rPr lang="cs-CZ" altLang="cs-CZ" sz="2000" dirty="0" err="1" smtClean="0"/>
              <a:t>Periodical</a:t>
            </a:r>
            <a:r>
              <a:rPr lang="cs-CZ" altLang="cs-CZ" sz="2000" dirty="0" smtClean="0"/>
              <a:t> </a:t>
            </a:r>
            <a:r>
              <a:rPr lang="cs-CZ" altLang="cs-CZ" sz="2000" dirty="0" err="1" smtClean="0"/>
              <a:t>Publications</a:t>
            </a:r>
            <a:r>
              <a:rPr lang="cs-CZ" altLang="cs-CZ" sz="2000" dirty="0" smtClean="0"/>
              <a:t>, as </a:t>
            </a:r>
            <a:r>
              <a:rPr lang="cs-CZ" altLang="cs-CZ" sz="2000" dirty="0" err="1" smtClean="0"/>
              <a:t>amended</a:t>
            </a:r>
            <a:r>
              <a:rPr lang="cs-CZ" altLang="cs-CZ" dirty="0" smtClean="0"/>
              <a:t>  </a:t>
            </a:r>
            <a:r>
              <a:rPr lang="cs-CZ" altLang="cs-CZ" sz="2000" dirty="0" smtClean="0"/>
              <a:t>(2002)</a:t>
            </a:r>
          </a:p>
          <a:p>
            <a:pPr lvl="1"/>
            <a:r>
              <a:rPr lang="cs-CZ" altLang="cs-CZ" sz="1600" dirty="0" err="1" smtClean="0"/>
              <a:t>offline</a:t>
            </a:r>
            <a:r>
              <a:rPr lang="cs-CZ" altLang="cs-CZ" sz="1600" dirty="0" smtClean="0"/>
              <a:t> e-</a:t>
            </a:r>
            <a:r>
              <a:rPr lang="cs-CZ" altLang="cs-CZ" sz="1600" dirty="0" err="1" smtClean="0"/>
              <a:t>publications</a:t>
            </a:r>
            <a:endParaRPr lang="cs-CZ" altLang="cs-CZ" sz="1600" dirty="0"/>
          </a:p>
          <a:p>
            <a:r>
              <a:rPr lang="cs-CZ" altLang="cs-CZ" sz="2000" dirty="0" err="1"/>
              <a:t>Law</a:t>
            </a:r>
            <a:r>
              <a:rPr lang="cs-CZ" altLang="cs-CZ" sz="2000" dirty="0"/>
              <a:t> </a:t>
            </a:r>
            <a:r>
              <a:rPr lang="cs-CZ" altLang="cs-CZ" sz="2000" dirty="0" smtClean="0"/>
              <a:t>No. 46/2000 </a:t>
            </a:r>
            <a:r>
              <a:rPr lang="cs-CZ" altLang="cs-CZ" sz="2000" dirty="0"/>
              <a:t>Sb., </a:t>
            </a:r>
            <a:r>
              <a:rPr lang="cs-CZ" altLang="cs-CZ" sz="2000" dirty="0" smtClean="0"/>
              <a:t>on </a:t>
            </a:r>
            <a:r>
              <a:rPr lang="cs-CZ" altLang="cs-CZ" sz="2000" dirty="0" err="1" smtClean="0"/>
              <a:t>Rights</a:t>
            </a:r>
            <a:r>
              <a:rPr lang="cs-CZ" altLang="cs-CZ" sz="2000" dirty="0" smtClean="0"/>
              <a:t> and </a:t>
            </a:r>
            <a:r>
              <a:rPr lang="cs-CZ" altLang="cs-CZ" sz="2000" dirty="0" err="1" smtClean="0"/>
              <a:t>Duties</a:t>
            </a:r>
            <a:r>
              <a:rPr lang="cs-CZ" altLang="cs-CZ" sz="2000" dirty="0" smtClean="0"/>
              <a:t> in </a:t>
            </a:r>
            <a:r>
              <a:rPr lang="cs-CZ" altLang="cs-CZ" sz="2000" dirty="0" err="1" smtClean="0"/>
              <a:t>Respect</a:t>
            </a:r>
            <a:r>
              <a:rPr lang="cs-CZ" altLang="cs-CZ" sz="2000" dirty="0" smtClean="0"/>
              <a:t> to </a:t>
            </a:r>
            <a:r>
              <a:rPr lang="cs-CZ" altLang="cs-CZ" sz="2000" dirty="0" err="1" smtClean="0"/>
              <a:t>Print</a:t>
            </a:r>
            <a:r>
              <a:rPr lang="cs-CZ" altLang="cs-CZ" sz="2000" dirty="0" smtClean="0"/>
              <a:t> </a:t>
            </a:r>
            <a:r>
              <a:rPr lang="cs-CZ" altLang="cs-CZ" sz="2000" dirty="0" err="1" smtClean="0"/>
              <a:t>Periodical</a:t>
            </a:r>
            <a:r>
              <a:rPr lang="cs-CZ" altLang="cs-CZ" sz="2000" dirty="0" smtClean="0"/>
              <a:t> </a:t>
            </a:r>
            <a:r>
              <a:rPr lang="cs-CZ" altLang="cs-CZ" sz="2000" dirty="0" err="1" smtClean="0"/>
              <a:t>Publishing</a:t>
            </a:r>
            <a:r>
              <a:rPr lang="cs-CZ" altLang="cs-CZ" sz="2000" dirty="0" smtClean="0"/>
              <a:t>... (</a:t>
            </a:r>
            <a:r>
              <a:rPr lang="cs-CZ" altLang="cs-CZ" sz="2000" dirty="0" err="1" smtClean="0"/>
              <a:t>Print</a:t>
            </a:r>
            <a:r>
              <a:rPr lang="cs-CZ" altLang="cs-CZ" sz="2000" dirty="0" smtClean="0"/>
              <a:t> </a:t>
            </a:r>
            <a:r>
              <a:rPr lang="cs-CZ" altLang="cs-CZ" sz="2000" dirty="0" err="1" smtClean="0"/>
              <a:t>Act</a:t>
            </a:r>
            <a:r>
              <a:rPr lang="cs-CZ" altLang="cs-CZ" sz="2000" dirty="0"/>
              <a:t>), as </a:t>
            </a:r>
            <a:r>
              <a:rPr lang="cs-CZ" altLang="cs-CZ" sz="2000" dirty="0" err="1"/>
              <a:t>amended</a:t>
            </a:r>
            <a:r>
              <a:rPr lang="cs-CZ" altLang="cs-CZ" sz="2000" dirty="0"/>
              <a:t>  (2002) </a:t>
            </a:r>
            <a:endParaRPr lang="cs-CZ" altLang="cs-CZ" sz="2000" dirty="0" smtClean="0"/>
          </a:p>
          <a:p>
            <a:pPr lvl="1"/>
            <a:r>
              <a:rPr lang="cs-CZ" altLang="cs-CZ" sz="1600" dirty="0" err="1" smtClean="0"/>
              <a:t>print</a:t>
            </a:r>
            <a:r>
              <a:rPr lang="cs-CZ" altLang="cs-CZ" sz="1600" dirty="0" smtClean="0"/>
              <a:t> </a:t>
            </a:r>
            <a:r>
              <a:rPr lang="cs-CZ" altLang="cs-CZ" sz="1600" dirty="0" err="1" smtClean="0"/>
              <a:t>only</a:t>
            </a:r>
            <a:endParaRPr lang="cs-CZ" altLang="cs-CZ" sz="1600" dirty="0" smtClean="0"/>
          </a:p>
          <a:p>
            <a:r>
              <a:rPr lang="cs-CZ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Law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No. 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496/2012 Sb., 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 </a:t>
            </a:r>
            <a:r>
              <a:rPr lang="cs-CZ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Audiovisual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Works and </a:t>
            </a:r>
            <a:r>
              <a:rPr lang="cs-CZ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Cinematography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Promotion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... (</a:t>
            </a:r>
            <a:r>
              <a:rPr lang="cs-CZ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Audiovision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Act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</a:p>
          <a:p>
            <a:pPr lvl="1"/>
            <a:r>
              <a:rPr lang="cs-CZ" altLang="cs-CZ" sz="1600" dirty="0" err="1" smtClean="0">
                <a:ea typeface="+mn-ea"/>
                <a:cs typeface="+mn-cs"/>
              </a:rPr>
              <a:t>primarily</a:t>
            </a:r>
            <a:r>
              <a:rPr lang="cs-CZ" altLang="cs-CZ" sz="1600" dirty="0" smtClean="0">
                <a:ea typeface="+mn-ea"/>
                <a:cs typeface="+mn-cs"/>
              </a:rPr>
              <a:t> </a:t>
            </a:r>
            <a:r>
              <a:rPr lang="cs-CZ" altLang="cs-CZ" sz="1600" dirty="0" err="1" smtClean="0">
                <a:ea typeface="+mn-ea"/>
                <a:cs typeface="+mn-cs"/>
              </a:rPr>
              <a:t>cinematographic</a:t>
            </a:r>
            <a:r>
              <a:rPr lang="cs-CZ" altLang="cs-CZ" sz="1600" dirty="0" smtClean="0">
                <a:ea typeface="+mn-ea"/>
                <a:cs typeface="+mn-cs"/>
              </a:rPr>
              <a:t> </a:t>
            </a:r>
            <a:r>
              <a:rPr lang="cs-CZ" altLang="cs-CZ" sz="1600" dirty="0" err="1" smtClean="0">
                <a:ea typeface="+mn-ea"/>
                <a:cs typeface="+mn-cs"/>
              </a:rPr>
              <a:t>works</a:t>
            </a:r>
            <a:r>
              <a:rPr lang="cs-CZ" altLang="cs-CZ" sz="1600" dirty="0" smtClean="0"/>
              <a:t> </a:t>
            </a:r>
            <a:endParaRPr lang="cs-CZ" altLang="cs-CZ" sz="1600" dirty="0"/>
          </a:p>
          <a:p>
            <a:endParaRPr lang="cs-CZ" altLang="cs-CZ" sz="2000" dirty="0"/>
          </a:p>
          <a:p>
            <a:r>
              <a:rPr lang="cs-CZ" altLang="cs-CZ" sz="2000" i="1" dirty="0"/>
              <a:t>[</a:t>
            </a:r>
            <a:r>
              <a:rPr lang="cs-CZ" altLang="cs-CZ" sz="2000" i="1" dirty="0" err="1" smtClean="0"/>
              <a:t>Law</a:t>
            </a:r>
            <a:r>
              <a:rPr lang="cs-CZ" altLang="cs-CZ" sz="2000" i="1" dirty="0" smtClean="0"/>
              <a:t> </a:t>
            </a:r>
            <a:r>
              <a:rPr lang="cs-CZ" altLang="cs-CZ" sz="2000" i="1" dirty="0" smtClean="0"/>
              <a:t>No. </a:t>
            </a:r>
            <a:r>
              <a:rPr lang="cs-CZ" altLang="cs-CZ" sz="2000" i="1" dirty="0"/>
              <a:t>111/1998 Sb., </a:t>
            </a:r>
            <a:r>
              <a:rPr lang="cs-CZ" altLang="cs-CZ" sz="2000" i="1" dirty="0" smtClean="0"/>
              <a:t>on </a:t>
            </a:r>
            <a:r>
              <a:rPr lang="cs-CZ" altLang="cs-CZ" sz="2000" i="1" dirty="0" err="1" smtClean="0"/>
              <a:t>Establishments</a:t>
            </a:r>
            <a:r>
              <a:rPr lang="cs-CZ" altLang="cs-CZ" sz="2000" i="1" dirty="0" smtClean="0"/>
              <a:t> </a:t>
            </a:r>
            <a:r>
              <a:rPr lang="cs-CZ" altLang="cs-CZ" sz="2000" i="1" dirty="0" err="1" smtClean="0"/>
              <a:t>of</a:t>
            </a:r>
            <a:r>
              <a:rPr lang="cs-CZ" altLang="cs-CZ" sz="2000" i="1" dirty="0" smtClean="0"/>
              <a:t> </a:t>
            </a:r>
            <a:r>
              <a:rPr lang="cs-CZ" altLang="cs-CZ" sz="2000" i="1" dirty="0" err="1" smtClean="0"/>
              <a:t>Higher</a:t>
            </a:r>
            <a:r>
              <a:rPr lang="cs-CZ" altLang="cs-CZ" sz="2000" i="1" dirty="0" smtClean="0"/>
              <a:t> </a:t>
            </a:r>
            <a:r>
              <a:rPr lang="cs-CZ" altLang="cs-CZ" sz="2000" i="1" dirty="0" err="1" smtClean="0"/>
              <a:t>Education</a:t>
            </a:r>
            <a:r>
              <a:rPr lang="cs-CZ" altLang="cs-CZ" sz="2000" i="1" dirty="0"/>
              <a:t> (</a:t>
            </a:r>
            <a:r>
              <a:rPr lang="cs-CZ" altLang="cs-CZ" sz="2000" i="1" dirty="0" err="1"/>
              <a:t>Higher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Education</a:t>
            </a:r>
            <a:r>
              <a:rPr lang="cs-CZ" altLang="cs-CZ" sz="2000" i="1" dirty="0"/>
              <a:t> </a:t>
            </a:r>
            <a:r>
              <a:rPr lang="cs-CZ" altLang="cs-CZ" sz="2000" i="1" dirty="0" err="1" smtClean="0"/>
              <a:t>Act</a:t>
            </a:r>
            <a:r>
              <a:rPr lang="cs-CZ" altLang="cs-CZ" sz="2000" i="1" dirty="0" smtClean="0"/>
              <a:t>), as </a:t>
            </a:r>
            <a:r>
              <a:rPr lang="cs-CZ" altLang="cs-CZ" sz="2000" i="1" dirty="0" err="1" smtClean="0"/>
              <a:t>amended</a:t>
            </a:r>
            <a:r>
              <a:rPr lang="cs-CZ" altLang="cs-CZ" sz="2000" i="1" dirty="0" smtClean="0"/>
              <a:t> </a:t>
            </a:r>
            <a:r>
              <a:rPr lang="cs-CZ" altLang="cs-CZ" sz="2000" i="1" dirty="0"/>
              <a:t>– </a:t>
            </a:r>
            <a:r>
              <a:rPr lang="cs-CZ" altLang="cs-CZ" sz="2000" i="1" dirty="0" smtClean="0"/>
              <a:t>relativity]</a:t>
            </a:r>
            <a:endParaRPr lang="cs-CZ" altLang="cs-CZ" sz="2000" i="1" dirty="0" smtClean="0"/>
          </a:p>
        </p:txBody>
      </p:sp>
      <p:pic>
        <p:nvPicPr>
          <p:cNvPr id="4100" name="Picture 4" descr="nklogo_cmyk 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76350" cy="101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43141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1162472" cy="476250"/>
          </a:xfrm>
        </p:spPr>
        <p:txBody>
          <a:bodyPr/>
          <a:lstStyle/>
          <a:p>
            <a:r>
              <a:rPr lang="cs-CZ" altLang="cs-CZ" dirty="0" smtClean="0"/>
              <a:t>25. 11. 2013</a:t>
            </a:r>
            <a:endParaRPr lang="cs-CZ" alt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07704" y="6245225"/>
            <a:ext cx="5328592" cy="476250"/>
          </a:xfrm>
        </p:spPr>
        <p:txBody>
          <a:bodyPr/>
          <a:lstStyle/>
          <a:p>
            <a:r>
              <a:rPr lang="cs-CZ" altLang="cs-CZ" dirty="0"/>
              <a:t>Czech Republic - Z. Matušík, </a:t>
            </a:r>
            <a:r>
              <a:rPr lang="cs-CZ" dirty="0"/>
              <a:t>e-</a:t>
            </a:r>
            <a:r>
              <a:rPr lang="cs-CZ" dirty="0" err="1"/>
              <a:t>Publication</a:t>
            </a:r>
            <a:r>
              <a:rPr lang="cs-CZ" dirty="0"/>
              <a:t> </a:t>
            </a:r>
            <a:r>
              <a:rPr lang="cs-CZ" dirty="0" err="1"/>
              <a:t>Legal</a:t>
            </a:r>
            <a:r>
              <a:rPr lang="cs-CZ" dirty="0"/>
              <a:t> Deposit</a:t>
            </a:r>
            <a:endParaRPr lang="cs-CZ" altLang="cs-CZ" dirty="0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7812360" y="6309320"/>
            <a:ext cx="909464" cy="476250"/>
          </a:xfrm>
        </p:spPr>
        <p:txBody>
          <a:bodyPr/>
          <a:lstStyle/>
          <a:p>
            <a:fld id="{EA073FC4-76A7-4A9C-8F29-9B0CB4AD647D}" type="slidenum">
              <a:rPr lang="cs-CZ" altLang="cs-CZ"/>
              <a:pPr/>
              <a:t>4</a:t>
            </a:fld>
            <a:endParaRPr lang="cs-CZ" altLang="cs-CZ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350" y="274638"/>
            <a:ext cx="7283450" cy="1143000"/>
          </a:xfrm>
        </p:spPr>
        <p:txBody>
          <a:bodyPr/>
          <a:lstStyle/>
          <a:p>
            <a:r>
              <a:rPr lang="en-GB" altLang="cs-CZ" sz="2400" dirty="0"/>
              <a:t>Legal e-Deposit </a:t>
            </a:r>
            <a:r>
              <a:rPr lang="cs-CZ" altLang="cs-CZ" sz="2400" dirty="0" smtClean="0"/>
              <a:t>in </a:t>
            </a:r>
            <a:r>
              <a:rPr lang="cs-CZ" altLang="cs-CZ" sz="2400" dirty="0" err="1" smtClean="0"/>
              <a:t>the</a:t>
            </a:r>
            <a:r>
              <a:rPr lang="cs-CZ" altLang="cs-CZ" sz="2400" dirty="0" smtClean="0"/>
              <a:t> Czech Republic</a:t>
            </a:r>
            <a:r>
              <a:rPr lang="en-GB" altLang="cs-CZ" sz="2400" dirty="0" smtClean="0"/>
              <a:t> </a:t>
            </a:r>
            <a:r>
              <a:rPr lang="cs-CZ" altLang="cs-CZ" sz="2400" dirty="0" smtClean="0"/>
              <a:t/>
            </a:r>
            <a:br>
              <a:rPr lang="cs-CZ" altLang="cs-CZ" sz="2400" dirty="0" smtClean="0"/>
            </a:br>
            <a:r>
              <a:rPr lang="cs-CZ" altLang="cs-CZ" sz="2400" dirty="0" smtClean="0"/>
              <a:t>P</a:t>
            </a:r>
            <a:r>
              <a:rPr lang="en-GB" altLang="cs-CZ" sz="2400" dirty="0" err="1" smtClean="0"/>
              <a:t>revious</a:t>
            </a:r>
            <a:r>
              <a:rPr lang="en-GB" altLang="cs-CZ" sz="2400" dirty="0" smtClean="0"/>
              <a:t> </a:t>
            </a:r>
            <a:r>
              <a:rPr lang="cs-CZ" altLang="cs-CZ" sz="2400" dirty="0" smtClean="0"/>
              <a:t>A</a:t>
            </a:r>
            <a:r>
              <a:rPr lang="en-GB" altLang="cs-CZ" sz="2400" dirty="0" err="1" smtClean="0"/>
              <a:t>ttempts</a:t>
            </a:r>
            <a:endParaRPr lang="en-GB" altLang="cs-CZ" sz="2400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00808"/>
            <a:ext cx="8229600" cy="4425355"/>
          </a:xfrm>
        </p:spPr>
        <p:txBody>
          <a:bodyPr/>
          <a:lstStyle/>
          <a:p>
            <a:r>
              <a:rPr lang="cs-CZ" altLang="cs-CZ" sz="2000" dirty="0" err="1" smtClean="0"/>
              <a:t>some</a:t>
            </a:r>
            <a:r>
              <a:rPr lang="cs-CZ" altLang="cs-CZ" sz="2000" dirty="0" smtClean="0"/>
              <a:t> </a:t>
            </a:r>
            <a:r>
              <a:rPr lang="cs-CZ" altLang="cs-CZ" sz="2000" dirty="0" err="1" smtClean="0"/>
              <a:t>thoughts</a:t>
            </a:r>
            <a:r>
              <a:rPr lang="cs-CZ" altLang="cs-CZ" sz="2000" dirty="0" smtClean="0"/>
              <a:t> on </a:t>
            </a:r>
            <a:r>
              <a:rPr lang="cs-CZ" altLang="cs-CZ" sz="2000" dirty="0" err="1" smtClean="0"/>
              <a:t>the</a:t>
            </a:r>
            <a:r>
              <a:rPr lang="cs-CZ" altLang="cs-CZ" sz="2000" dirty="0" smtClean="0"/>
              <a:t> </a:t>
            </a:r>
            <a:r>
              <a:rPr lang="cs-CZ" altLang="cs-CZ" sz="2000" dirty="0" err="1" smtClean="0"/>
              <a:t>problem</a:t>
            </a:r>
            <a:r>
              <a:rPr lang="cs-CZ" altLang="cs-CZ" sz="2000" dirty="0" smtClean="0"/>
              <a:t> – in </a:t>
            </a:r>
            <a:r>
              <a:rPr lang="cs-CZ" altLang="cs-CZ" sz="2000" dirty="0" err="1" smtClean="0"/>
              <a:t>the</a:t>
            </a:r>
            <a:r>
              <a:rPr lang="cs-CZ" altLang="cs-CZ" sz="2000" dirty="0" smtClean="0"/>
              <a:t> </a:t>
            </a:r>
            <a:r>
              <a:rPr lang="cs-CZ" altLang="cs-CZ" sz="2000" dirty="0" err="1" smtClean="0"/>
              <a:t>course</a:t>
            </a:r>
            <a:r>
              <a:rPr lang="cs-CZ" altLang="cs-CZ" sz="2000" dirty="0" smtClean="0"/>
              <a:t> </a:t>
            </a:r>
            <a:r>
              <a:rPr lang="cs-CZ" altLang="cs-CZ" sz="2000" dirty="0" err="1" smtClean="0"/>
              <a:t>of</a:t>
            </a:r>
            <a:r>
              <a:rPr lang="cs-CZ" altLang="cs-CZ" sz="2000" dirty="0" smtClean="0"/>
              <a:t> early </a:t>
            </a:r>
            <a:r>
              <a:rPr lang="cs-CZ" altLang="cs-CZ" sz="2000" dirty="0" err="1" smtClean="0"/>
              <a:t>phases</a:t>
            </a:r>
            <a:r>
              <a:rPr lang="cs-CZ" altLang="cs-CZ" sz="2000" dirty="0" smtClean="0"/>
              <a:t> </a:t>
            </a:r>
            <a:r>
              <a:rPr lang="cs-CZ" altLang="cs-CZ" sz="2000" dirty="0" err="1" smtClean="0"/>
              <a:t>of</a:t>
            </a:r>
            <a:r>
              <a:rPr lang="cs-CZ" altLang="cs-CZ" sz="2000" dirty="0" smtClean="0"/>
              <a:t> </a:t>
            </a:r>
            <a:r>
              <a:rPr lang="cs-CZ" altLang="cs-CZ" sz="2000" dirty="0" err="1" smtClean="0"/>
              <a:t>the</a:t>
            </a:r>
            <a:r>
              <a:rPr lang="cs-CZ" altLang="cs-CZ" sz="2000" dirty="0" smtClean="0"/>
              <a:t> </a:t>
            </a:r>
            <a:r>
              <a:rPr lang="cs-CZ" altLang="cs-CZ" sz="2000" i="1" dirty="0" smtClean="0"/>
              <a:t>Web Archiv</a:t>
            </a:r>
            <a:r>
              <a:rPr lang="cs-CZ" altLang="cs-CZ" sz="2000" dirty="0" smtClean="0"/>
              <a:t> Project (2000-)</a:t>
            </a:r>
          </a:p>
          <a:p>
            <a:r>
              <a:rPr lang="cs-CZ" altLang="cs-CZ" sz="2000" dirty="0" smtClean="0"/>
              <a:t>2006 – 2007  </a:t>
            </a:r>
          </a:p>
          <a:p>
            <a:pPr lvl="1"/>
            <a:r>
              <a:rPr lang="cs-CZ" altLang="cs-CZ" sz="1600" dirty="0" err="1" smtClean="0"/>
              <a:t>March</a:t>
            </a:r>
            <a:r>
              <a:rPr lang="cs-CZ" altLang="cs-CZ" sz="1600" dirty="0" smtClean="0"/>
              <a:t> 2007 – Draft Bill </a:t>
            </a:r>
            <a:r>
              <a:rPr lang="cs-CZ" altLang="cs-CZ" sz="1600" dirty="0" err="1" smtClean="0"/>
              <a:t>forwarded</a:t>
            </a:r>
            <a:r>
              <a:rPr lang="cs-CZ" altLang="cs-CZ" sz="1600" dirty="0" smtClean="0"/>
              <a:t> to </a:t>
            </a:r>
            <a:r>
              <a:rPr lang="cs-CZ" altLang="cs-CZ" sz="1600" dirty="0" err="1" smtClean="0"/>
              <a:t>the</a:t>
            </a:r>
            <a:r>
              <a:rPr lang="cs-CZ" altLang="cs-CZ" sz="1600" dirty="0" smtClean="0"/>
              <a:t> Ministry </a:t>
            </a:r>
            <a:r>
              <a:rPr lang="cs-CZ" altLang="cs-CZ" sz="1600" dirty="0" err="1" smtClean="0"/>
              <a:t>of</a:t>
            </a:r>
            <a:r>
              <a:rPr lang="cs-CZ" altLang="cs-CZ" sz="1600" dirty="0" smtClean="0"/>
              <a:t> </a:t>
            </a:r>
            <a:r>
              <a:rPr lang="cs-CZ" altLang="cs-CZ" sz="1600" dirty="0" err="1" smtClean="0"/>
              <a:t>Culture</a:t>
            </a:r>
            <a:endParaRPr lang="cs-CZ" altLang="cs-CZ" sz="1600" dirty="0" smtClean="0"/>
          </a:p>
          <a:p>
            <a:pPr lvl="2"/>
            <a:r>
              <a:rPr lang="cs-CZ" altLang="cs-CZ" sz="1400" dirty="0" err="1" smtClean="0"/>
              <a:t>small</a:t>
            </a:r>
            <a:r>
              <a:rPr lang="cs-CZ" altLang="cs-CZ" sz="1400" dirty="0" smtClean="0"/>
              <a:t> RIA</a:t>
            </a:r>
            <a:endParaRPr lang="cs-CZ" altLang="cs-CZ" sz="1400" dirty="0"/>
          </a:p>
          <a:p>
            <a:r>
              <a:rPr lang="cs-CZ" altLang="cs-CZ" sz="2000" dirty="0" smtClean="0"/>
              <a:t>2011 </a:t>
            </a:r>
            <a:r>
              <a:rPr lang="cs-CZ" altLang="cs-CZ" sz="2000" dirty="0" err="1" smtClean="0"/>
              <a:t>September</a:t>
            </a:r>
            <a:r>
              <a:rPr lang="cs-CZ" altLang="cs-CZ" sz="2000" dirty="0" smtClean="0"/>
              <a:t> – 2012 June</a:t>
            </a:r>
          </a:p>
          <a:p>
            <a:pPr lvl="1"/>
            <a:r>
              <a:rPr lang="cs-CZ" sz="1600" dirty="0" smtClean="0"/>
              <a:t>Pilot Project: </a:t>
            </a:r>
            <a:r>
              <a:rPr lang="cs-CZ" sz="1600" dirty="0" err="1" smtClean="0"/>
              <a:t>Voluntary</a:t>
            </a:r>
            <a:r>
              <a:rPr lang="cs-CZ" sz="1600" dirty="0" smtClean="0"/>
              <a:t> Supply </a:t>
            </a:r>
            <a:r>
              <a:rPr lang="cs-CZ" sz="1600" dirty="0" err="1" smtClean="0"/>
              <a:t>of</a:t>
            </a:r>
            <a:r>
              <a:rPr lang="cs-CZ" sz="1600" dirty="0" smtClean="0"/>
              <a:t> </a:t>
            </a:r>
            <a:r>
              <a:rPr lang="cs-CZ" sz="1600" dirty="0" err="1" smtClean="0"/>
              <a:t>Electronic</a:t>
            </a:r>
            <a:r>
              <a:rPr lang="cs-CZ" sz="1600" dirty="0" smtClean="0"/>
              <a:t> </a:t>
            </a:r>
            <a:r>
              <a:rPr lang="cs-CZ" sz="1600" dirty="0" err="1" smtClean="0"/>
              <a:t>Publication</a:t>
            </a:r>
            <a:r>
              <a:rPr lang="cs-CZ" sz="1600" dirty="0" smtClean="0"/>
              <a:t> </a:t>
            </a:r>
            <a:r>
              <a:rPr lang="cs-CZ" sz="1600" dirty="0" err="1" smtClean="0"/>
              <a:t>for</a:t>
            </a:r>
            <a:r>
              <a:rPr lang="cs-CZ" sz="1600" dirty="0" smtClean="0"/>
              <a:t> </a:t>
            </a:r>
            <a:r>
              <a:rPr lang="cs-CZ" sz="1600" dirty="0" err="1" smtClean="0"/>
              <a:t>the</a:t>
            </a:r>
            <a:r>
              <a:rPr lang="cs-CZ" sz="1600" dirty="0" smtClean="0"/>
              <a:t> </a:t>
            </a:r>
            <a:r>
              <a:rPr lang="cs-CZ" sz="1600" dirty="0" err="1" smtClean="0"/>
              <a:t>Purpose</a:t>
            </a:r>
            <a:r>
              <a:rPr lang="cs-CZ" sz="1600" dirty="0" smtClean="0"/>
              <a:t> </a:t>
            </a:r>
            <a:r>
              <a:rPr lang="cs-CZ" sz="1600" dirty="0" err="1" smtClean="0"/>
              <a:t>of</a:t>
            </a:r>
            <a:r>
              <a:rPr lang="cs-CZ" sz="1600" dirty="0" smtClean="0"/>
              <a:t> </a:t>
            </a:r>
            <a:r>
              <a:rPr lang="cs-CZ" sz="1600" dirty="0" err="1" smtClean="0"/>
              <a:t>their</a:t>
            </a:r>
            <a:r>
              <a:rPr lang="cs-CZ" sz="1600" dirty="0" smtClean="0"/>
              <a:t> </a:t>
            </a:r>
            <a:r>
              <a:rPr lang="cs-CZ" sz="1600" dirty="0" err="1" smtClean="0"/>
              <a:t>Archiving</a:t>
            </a:r>
            <a:r>
              <a:rPr lang="cs-CZ" sz="1600" dirty="0" smtClean="0"/>
              <a:t> and </a:t>
            </a:r>
            <a:r>
              <a:rPr lang="cs-CZ" sz="1600" dirty="0" err="1" smtClean="0"/>
              <a:t>Making</a:t>
            </a:r>
            <a:r>
              <a:rPr lang="cs-CZ" sz="1600" dirty="0" smtClean="0"/>
              <a:t> </a:t>
            </a:r>
            <a:r>
              <a:rPr lang="cs-CZ" sz="1600" dirty="0" err="1" smtClean="0"/>
              <a:t>Available</a:t>
            </a:r>
            <a:r>
              <a:rPr lang="cs-CZ" sz="1600" dirty="0" smtClean="0"/>
              <a:t> in </a:t>
            </a:r>
            <a:r>
              <a:rPr lang="cs-CZ" sz="1600" dirty="0" err="1" smtClean="0"/>
              <a:t>the</a:t>
            </a:r>
            <a:r>
              <a:rPr lang="cs-CZ" sz="1600" dirty="0" smtClean="0"/>
              <a:t> </a:t>
            </a:r>
            <a:r>
              <a:rPr lang="cs-CZ" sz="1600" dirty="0" err="1" smtClean="0"/>
              <a:t>National</a:t>
            </a:r>
            <a:r>
              <a:rPr lang="cs-CZ" sz="1600" dirty="0" smtClean="0"/>
              <a:t> </a:t>
            </a:r>
            <a:r>
              <a:rPr lang="cs-CZ" sz="1600" dirty="0" err="1" smtClean="0"/>
              <a:t>Library</a:t>
            </a:r>
            <a:r>
              <a:rPr lang="cs-CZ" sz="1600" dirty="0" smtClean="0"/>
              <a:t> </a:t>
            </a:r>
            <a:r>
              <a:rPr lang="cs-CZ" sz="1600" dirty="0" err="1" smtClean="0"/>
              <a:t>of</a:t>
            </a:r>
            <a:r>
              <a:rPr lang="cs-CZ" sz="1600" dirty="0" smtClean="0"/>
              <a:t> </a:t>
            </a:r>
            <a:r>
              <a:rPr lang="cs-CZ" sz="1600" dirty="0" err="1" smtClean="0"/>
              <a:t>the</a:t>
            </a:r>
            <a:r>
              <a:rPr lang="cs-CZ" sz="1600" dirty="0" smtClean="0"/>
              <a:t> Czech Republic</a:t>
            </a:r>
            <a:endParaRPr lang="cs-CZ" altLang="cs-CZ" sz="1600" dirty="0" smtClean="0"/>
          </a:p>
          <a:p>
            <a:r>
              <a:rPr lang="cs-CZ" altLang="cs-CZ" sz="2000" dirty="0" smtClean="0"/>
              <a:t>2012 </a:t>
            </a:r>
            <a:r>
              <a:rPr lang="cs-CZ" altLang="cs-CZ" sz="2000" dirty="0" err="1" smtClean="0"/>
              <a:t>January</a:t>
            </a:r>
            <a:r>
              <a:rPr lang="cs-CZ" altLang="cs-CZ" sz="2000" dirty="0" smtClean="0"/>
              <a:t> – </a:t>
            </a:r>
            <a:r>
              <a:rPr lang="cs-CZ" altLang="cs-CZ" sz="2000" dirty="0" err="1" smtClean="0"/>
              <a:t>Library</a:t>
            </a:r>
            <a:r>
              <a:rPr lang="cs-CZ" altLang="cs-CZ" sz="2000" dirty="0" smtClean="0"/>
              <a:t> </a:t>
            </a:r>
            <a:r>
              <a:rPr lang="cs-CZ" altLang="cs-CZ" sz="2000" dirty="0" err="1" smtClean="0"/>
              <a:t>Development</a:t>
            </a:r>
            <a:r>
              <a:rPr lang="cs-CZ" altLang="cs-CZ" sz="2000" dirty="0" smtClean="0"/>
              <a:t> </a:t>
            </a:r>
            <a:r>
              <a:rPr lang="cs-CZ" altLang="cs-CZ" sz="2000" dirty="0" err="1" smtClean="0"/>
              <a:t>Policy</a:t>
            </a:r>
            <a:r>
              <a:rPr lang="cs-CZ" altLang="cs-CZ" sz="2000" dirty="0" smtClean="0"/>
              <a:t> 2012-2015 (2020)</a:t>
            </a:r>
          </a:p>
          <a:p>
            <a:pPr lvl="1"/>
            <a:r>
              <a:rPr lang="cs-CZ" altLang="cs-CZ" sz="1600" dirty="0" smtClean="0"/>
              <a:t>Priority 2 – </a:t>
            </a:r>
            <a:r>
              <a:rPr lang="cs-CZ" altLang="cs-CZ" sz="1600" dirty="0" err="1" smtClean="0"/>
              <a:t>Create</a:t>
            </a:r>
            <a:r>
              <a:rPr lang="cs-CZ" altLang="cs-CZ" sz="1600" dirty="0" smtClean="0"/>
              <a:t> </a:t>
            </a:r>
            <a:r>
              <a:rPr lang="cs-CZ" altLang="cs-CZ" sz="1600" dirty="0" err="1" smtClean="0"/>
              <a:t>legislative</a:t>
            </a:r>
            <a:r>
              <a:rPr lang="cs-CZ" altLang="cs-CZ" sz="1600" dirty="0" smtClean="0"/>
              <a:t>, </a:t>
            </a:r>
            <a:r>
              <a:rPr lang="cs-CZ" altLang="cs-CZ" sz="1600" dirty="0" err="1" smtClean="0"/>
              <a:t>organizational</a:t>
            </a:r>
            <a:r>
              <a:rPr lang="cs-CZ" altLang="cs-CZ" sz="1600" dirty="0" smtClean="0"/>
              <a:t> and </a:t>
            </a:r>
            <a:r>
              <a:rPr lang="cs-CZ" altLang="cs-CZ" sz="1600" dirty="0" err="1" smtClean="0"/>
              <a:t>technological</a:t>
            </a:r>
            <a:r>
              <a:rPr lang="cs-CZ" altLang="cs-CZ" sz="1600" dirty="0" smtClean="0"/>
              <a:t> </a:t>
            </a:r>
            <a:r>
              <a:rPr lang="cs-CZ" altLang="cs-CZ" sz="1600" dirty="0" err="1" smtClean="0"/>
              <a:t>prerequisities</a:t>
            </a:r>
            <a:r>
              <a:rPr lang="cs-CZ" altLang="cs-CZ" sz="1600" dirty="0" smtClean="0"/>
              <a:t> </a:t>
            </a:r>
            <a:r>
              <a:rPr lang="cs-CZ" altLang="cs-CZ" sz="1600" dirty="0" err="1" smtClean="0"/>
              <a:t>for</a:t>
            </a:r>
            <a:r>
              <a:rPr lang="cs-CZ" altLang="cs-CZ" sz="1600" dirty="0" smtClean="0"/>
              <a:t>  </a:t>
            </a:r>
            <a:r>
              <a:rPr lang="cs-CZ" altLang="cs-CZ" sz="1600" dirty="0" err="1" smtClean="0"/>
              <a:t>preservation</a:t>
            </a:r>
            <a:r>
              <a:rPr lang="cs-CZ" altLang="cs-CZ" sz="1600" dirty="0" smtClean="0"/>
              <a:t> </a:t>
            </a:r>
            <a:r>
              <a:rPr lang="cs-CZ" altLang="cs-CZ" sz="1600" dirty="0" err="1" smtClean="0"/>
              <a:t>of</a:t>
            </a:r>
            <a:r>
              <a:rPr lang="cs-CZ" altLang="cs-CZ" sz="1600" dirty="0" smtClean="0"/>
              <a:t> and </a:t>
            </a:r>
            <a:r>
              <a:rPr lang="cs-CZ" altLang="cs-CZ" sz="1600" dirty="0" err="1" smtClean="0"/>
              <a:t>access</a:t>
            </a:r>
            <a:r>
              <a:rPr lang="cs-CZ" altLang="cs-CZ" sz="1600" dirty="0" smtClean="0"/>
              <a:t> to </a:t>
            </a:r>
            <a:r>
              <a:rPr lang="cs-CZ" altLang="cs-CZ" sz="1600" dirty="0" err="1" smtClean="0"/>
              <a:t>the</a:t>
            </a:r>
            <a:r>
              <a:rPr lang="cs-CZ" altLang="cs-CZ" sz="1600" dirty="0" smtClean="0"/>
              <a:t> </a:t>
            </a:r>
            <a:r>
              <a:rPr lang="cs-CZ" altLang="cs-CZ" sz="1600" dirty="0" err="1" smtClean="0"/>
              <a:t>published</a:t>
            </a:r>
            <a:r>
              <a:rPr lang="cs-CZ" altLang="cs-CZ" sz="1600" dirty="0" smtClean="0"/>
              <a:t> </a:t>
            </a:r>
            <a:r>
              <a:rPr lang="cs-CZ" altLang="cs-CZ" sz="1600" dirty="0" err="1" smtClean="0"/>
              <a:t>digital</a:t>
            </a:r>
            <a:r>
              <a:rPr lang="cs-CZ" altLang="cs-CZ" sz="1600" dirty="0" smtClean="0"/>
              <a:t> and </a:t>
            </a:r>
            <a:r>
              <a:rPr lang="cs-CZ" altLang="cs-CZ" sz="1600" dirty="0" err="1" smtClean="0"/>
              <a:t>digitized</a:t>
            </a:r>
            <a:r>
              <a:rPr lang="cs-CZ" altLang="cs-CZ" sz="1600" dirty="0" smtClean="0"/>
              <a:t> </a:t>
            </a:r>
            <a:r>
              <a:rPr lang="cs-CZ" altLang="cs-CZ" sz="1600" dirty="0" err="1" smtClean="0"/>
              <a:t>documents</a:t>
            </a:r>
            <a:r>
              <a:rPr lang="cs-CZ" altLang="cs-CZ" sz="1600" dirty="0" smtClean="0"/>
              <a:t> </a:t>
            </a:r>
            <a:r>
              <a:rPr lang="cs-CZ" altLang="cs-CZ" sz="1600" dirty="0" err="1" smtClean="0"/>
              <a:t>for</a:t>
            </a:r>
            <a:r>
              <a:rPr lang="cs-CZ" altLang="cs-CZ" sz="1600" dirty="0" smtClean="0"/>
              <a:t> </a:t>
            </a:r>
            <a:r>
              <a:rPr lang="cs-CZ" altLang="cs-CZ" sz="1600" dirty="0" err="1" smtClean="0"/>
              <a:t>posterity</a:t>
            </a:r>
            <a:r>
              <a:rPr lang="cs-CZ" altLang="cs-CZ" sz="1600" dirty="0" smtClean="0"/>
              <a:t> as </a:t>
            </a:r>
            <a:r>
              <a:rPr lang="cs-CZ" altLang="cs-CZ" sz="1600" dirty="0" err="1" smtClean="0"/>
              <a:t>an</a:t>
            </a:r>
            <a:r>
              <a:rPr lang="cs-CZ" altLang="cs-CZ" sz="1600" dirty="0" smtClean="0"/>
              <a:t> </a:t>
            </a:r>
            <a:r>
              <a:rPr lang="cs-CZ" altLang="cs-CZ" sz="1600" dirty="0" err="1" smtClean="0"/>
              <a:t>important</a:t>
            </a:r>
            <a:r>
              <a:rPr lang="cs-CZ" altLang="cs-CZ" sz="1600" dirty="0" smtClean="0"/>
              <a:t> </a:t>
            </a:r>
            <a:r>
              <a:rPr lang="cs-CZ" altLang="cs-CZ" sz="1600" dirty="0" err="1" smtClean="0"/>
              <a:t>component</a:t>
            </a:r>
            <a:r>
              <a:rPr lang="cs-CZ" altLang="cs-CZ" sz="1600" dirty="0" smtClean="0"/>
              <a:t> </a:t>
            </a:r>
            <a:r>
              <a:rPr lang="cs-CZ" altLang="cs-CZ" sz="1600" dirty="0" err="1" smtClean="0"/>
              <a:t>of</a:t>
            </a:r>
            <a:r>
              <a:rPr lang="cs-CZ" altLang="cs-CZ" sz="1600" dirty="0" smtClean="0"/>
              <a:t> </a:t>
            </a:r>
            <a:r>
              <a:rPr lang="cs-CZ" altLang="cs-CZ" sz="1600" dirty="0" err="1" smtClean="0"/>
              <a:t>the</a:t>
            </a:r>
            <a:r>
              <a:rPr lang="cs-CZ" altLang="cs-CZ" sz="1600" dirty="0" smtClean="0"/>
              <a:t> </a:t>
            </a:r>
            <a:r>
              <a:rPr lang="cs-CZ" altLang="cs-CZ" sz="1600" dirty="0" err="1" smtClean="0"/>
              <a:t>cultural</a:t>
            </a:r>
            <a:r>
              <a:rPr lang="cs-CZ" altLang="cs-CZ" sz="1600" dirty="0" smtClean="0"/>
              <a:t> and </a:t>
            </a:r>
            <a:r>
              <a:rPr lang="cs-CZ" altLang="cs-CZ" sz="1600" dirty="0" err="1" smtClean="0"/>
              <a:t>scientific</a:t>
            </a:r>
            <a:r>
              <a:rPr lang="cs-CZ" altLang="cs-CZ" sz="1600" dirty="0" smtClean="0"/>
              <a:t> </a:t>
            </a:r>
            <a:r>
              <a:rPr lang="cs-CZ" altLang="cs-CZ" sz="1600" dirty="0" err="1" smtClean="0"/>
              <a:t>heritage</a:t>
            </a:r>
            <a:endParaRPr lang="cs-CZ" altLang="cs-CZ" sz="1600" dirty="0" smtClean="0"/>
          </a:p>
          <a:p>
            <a:pPr lvl="1"/>
            <a:r>
              <a:rPr lang="cs-CZ" altLang="cs-CZ" sz="1600" dirty="0" err="1" smtClean="0"/>
              <a:t>recovery</a:t>
            </a:r>
            <a:r>
              <a:rPr lang="cs-CZ" altLang="cs-CZ" sz="1600" dirty="0" smtClean="0"/>
              <a:t> </a:t>
            </a:r>
            <a:r>
              <a:rPr lang="cs-CZ" altLang="cs-CZ" sz="1600" dirty="0" err="1"/>
              <a:t>of</a:t>
            </a:r>
            <a:r>
              <a:rPr lang="cs-CZ" altLang="cs-CZ" sz="1600" dirty="0"/>
              <a:t> </a:t>
            </a:r>
            <a:r>
              <a:rPr lang="cs-CZ" altLang="cs-CZ" sz="1600" dirty="0" err="1"/>
              <a:t>original</a:t>
            </a:r>
            <a:r>
              <a:rPr lang="cs-CZ" altLang="cs-CZ" sz="1600" dirty="0"/>
              <a:t> </a:t>
            </a:r>
            <a:r>
              <a:rPr lang="cs-CZ" altLang="cs-CZ" sz="1600" dirty="0" smtClean="0"/>
              <a:t>draft + </a:t>
            </a:r>
            <a:r>
              <a:rPr lang="cs-CZ" altLang="cs-CZ" sz="1600" dirty="0" err="1" smtClean="0"/>
              <a:t>partial</a:t>
            </a:r>
            <a:r>
              <a:rPr lang="cs-CZ" altLang="cs-CZ" sz="1600" dirty="0" smtClean="0"/>
              <a:t> </a:t>
            </a:r>
            <a:r>
              <a:rPr lang="cs-CZ" altLang="cs-CZ" sz="1600" dirty="0" err="1" smtClean="0"/>
              <a:t>amendment</a:t>
            </a:r>
            <a:endParaRPr lang="cs-CZ" altLang="cs-CZ" sz="1600" dirty="0" smtClean="0"/>
          </a:p>
          <a:p>
            <a:endParaRPr lang="cs-CZ" altLang="cs-CZ" sz="2000" dirty="0"/>
          </a:p>
        </p:txBody>
      </p:sp>
      <p:pic>
        <p:nvPicPr>
          <p:cNvPr id="4100" name="Picture 4" descr="nklogo_cmyk 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76350" cy="101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107404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1162472" cy="476250"/>
          </a:xfrm>
        </p:spPr>
        <p:txBody>
          <a:bodyPr/>
          <a:lstStyle/>
          <a:p>
            <a:r>
              <a:rPr lang="cs-CZ" altLang="cs-CZ" dirty="0" smtClean="0"/>
              <a:t>25. 11. 2013</a:t>
            </a:r>
            <a:endParaRPr lang="cs-CZ" alt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07704" y="6245225"/>
            <a:ext cx="5328592" cy="476250"/>
          </a:xfrm>
        </p:spPr>
        <p:txBody>
          <a:bodyPr/>
          <a:lstStyle/>
          <a:p>
            <a:r>
              <a:rPr lang="cs-CZ" altLang="cs-CZ" dirty="0"/>
              <a:t>Czech Republic - Z. Matušík, </a:t>
            </a:r>
            <a:r>
              <a:rPr lang="cs-CZ" dirty="0"/>
              <a:t>e-</a:t>
            </a:r>
            <a:r>
              <a:rPr lang="cs-CZ" dirty="0" err="1"/>
              <a:t>Publication</a:t>
            </a:r>
            <a:r>
              <a:rPr lang="cs-CZ" dirty="0"/>
              <a:t> </a:t>
            </a:r>
            <a:r>
              <a:rPr lang="cs-CZ" dirty="0" err="1"/>
              <a:t>Legal</a:t>
            </a:r>
            <a:r>
              <a:rPr lang="cs-CZ" dirty="0"/>
              <a:t> Deposit</a:t>
            </a:r>
            <a:endParaRPr lang="cs-CZ" altLang="cs-CZ" dirty="0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7812360" y="6309320"/>
            <a:ext cx="909464" cy="476250"/>
          </a:xfrm>
        </p:spPr>
        <p:txBody>
          <a:bodyPr/>
          <a:lstStyle/>
          <a:p>
            <a:fld id="{EA073FC4-76A7-4A9C-8F29-9B0CB4AD647D}" type="slidenum">
              <a:rPr lang="cs-CZ" altLang="cs-CZ"/>
              <a:pPr/>
              <a:t>5</a:t>
            </a:fld>
            <a:endParaRPr lang="cs-CZ" altLang="cs-CZ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350" y="274638"/>
            <a:ext cx="7283450" cy="1143000"/>
          </a:xfrm>
        </p:spPr>
        <p:txBody>
          <a:bodyPr/>
          <a:lstStyle/>
          <a:p>
            <a:r>
              <a:rPr lang="cs-CZ" altLang="cs-CZ" sz="2800" b="1" dirty="0"/>
              <a:t>e-deposit NAKI Project</a:t>
            </a:r>
            <a:endParaRPr lang="en-GB" altLang="cs-CZ" sz="2800" b="1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784"/>
            <a:ext cx="8229600" cy="4641379"/>
          </a:xfrm>
        </p:spPr>
        <p:txBody>
          <a:bodyPr/>
          <a:lstStyle/>
          <a:p>
            <a:r>
              <a:rPr lang="cs-CZ" altLang="cs-CZ" sz="2400" b="1" dirty="0" smtClean="0"/>
              <a:t>NAKI </a:t>
            </a:r>
            <a:r>
              <a:rPr lang="cs-CZ" altLang="cs-CZ" sz="2400" dirty="0" smtClean="0"/>
              <a:t>- </a:t>
            </a:r>
            <a:r>
              <a:rPr lang="cs-CZ" sz="2400" dirty="0" err="1" smtClean="0"/>
              <a:t>Programme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National</a:t>
            </a:r>
            <a:r>
              <a:rPr lang="cs-CZ" sz="2400" dirty="0" smtClean="0"/>
              <a:t> </a:t>
            </a:r>
            <a:r>
              <a:rPr lang="cs-CZ" sz="2400" dirty="0" err="1" smtClean="0"/>
              <a:t>Cultural</a:t>
            </a:r>
            <a:r>
              <a:rPr lang="cs-CZ" sz="2400" dirty="0" smtClean="0"/>
              <a:t> Identity </a:t>
            </a:r>
            <a:r>
              <a:rPr lang="cs-CZ" sz="2400" dirty="0" err="1" smtClean="0"/>
              <a:t>Applied</a:t>
            </a:r>
            <a:r>
              <a:rPr lang="cs-CZ" sz="2400" dirty="0" smtClean="0"/>
              <a:t> </a:t>
            </a:r>
            <a:r>
              <a:rPr lang="cs-CZ" sz="2400" dirty="0" err="1" smtClean="0"/>
              <a:t>Research</a:t>
            </a:r>
            <a:r>
              <a:rPr lang="cs-CZ" sz="2400" dirty="0" smtClean="0"/>
              <a:t> </a:t>
            </a:r>
            <a:r>
              <a:rPr lang="cs-CZ" sz="2400" dirty="0" smtClean="0"/>
              <a:t>and </a:t>
            </a:r>
            <a:r>
              <a:rPr lang="cs-CZ" sz="2400" dirty="0" err="1" smtClean="0"/>
              <a:t>Development</a:t>
            </a:r>
            <a:endParaRPr lang="cs-CZ" altLang="cs-CZ" sz="2400" dirty="0" smtClean="0"/>
          </a:p>
          <a:p>
            <a:r>
              <a:rPr lang="cs-CZ" altLang="cs-CZ" sz="2400" dirty="0" smtClean="0"/>
              <a:t>„Management </a:t>
            </a:r>
            <a:r>
              <a:rPr lang="cs-CZ" altLang="cs-CZ" sz="2400" dirty="0" err="1" smtClean="0"/>
              <a:t>of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Electronic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Publications</a:t>
            </a:r>
            <a:r>
              <a:rPr lang="cs-CZ" altLang="cs-CZ" sz="2400" dirty="0" smtClean="0"/>
              <a:t> in </a:t>
            </a:r>
            <a:r>
              <a:rPr lang="cs-CZ" altLang="cs-CZ" sz="2400" dirty="0" err="1" smtClean="0"/>
              <a:t>the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Library</a:t>
            </a:r>
            <a:r>
              <a:rPr lang="cs-CZ" altLang="cs-CZ" sz="2400" dirty="0" smtClean="0"/>
              <a:t> Network in </a:t>
            </a:r>
            <a:r>
              <a:rPr lang="cs-CZ" altLang="cs-CZ" sz="2400" dirty="0" err="1" smtClean="0"/>
              <a:t>the</a:t>
            </a:r>
            <a:r>
              <a:rPr lang="cs-CZ" altLang="cs-CZ" sz="2400" dirty="0" smtClean="0"/>
              <a:t> Czech Republic“ </a:t>
            </a:r>
            <a:r>
              <a:rPr lang="cs-CZ" altLang="cs-CZ" sz="2400" dirty="0"/>
              <a:t>(DF12P01OVV006</a:t>
            </a:r>
            <a:r>
              <a:rPr lang="cs-CZ" altLang="cs-CZ" sz="2400" dirty="0" smtClean="0"/>
              <a:t>) </a:t>
            </a:r>
            <a:r>
              <a:rPr lang="cs-CZ" altLang="cs-CZ" sz="1600" dirty="0" smtClean="0"/>
              <a:t>(</a:t>
            </a:r>
            <a:r>
              <a:rPr lang="cs-CZ" altLang="cs-CZ" sz="1600" dirty="0" err="1" smtClean="0"/>
              <a:t>appliation</a:t>
            </a:r>
            <a:r>
              <a:rPr lang="cs-CZ" altLang="cs-CZ" sz="1600" dirty="0" smtClean="0"/>
              <a:t> </a:t>
            </a:r>
            <a:r>
              <a:rPr lang="cs-CZ" altLang="cs-CZ" sz="1600" dirty="0" err="1" smtClean="0"/>
              <a:t>December</a:t>
            </a:r>
            <a:r>
              <a:rPr lang="cs-CZ" altLang="cs-CZ" sz="1600" dirty="0" smtClean="0"/>
              <a:t> </a:t>
            </a:r>
            <a:r>
              <a:rPr lang="cs-CZ" altLang="cs-CZ" sz="1600" dirty="0" smtClean="0"/>
              <a:t>2011 - </a:t>
            </a:r>
            <a:r>
              <a:rPr lang="cs-CZ" altLang="cs-CZ" sz="1600" dirty="0" err="1" smtClean="0"/>
              <a:t>April</a:t>
            </a:r>
            <a:r>
              <a:rPr lang="cs-CZ" altLang="cs-CZ" sz="1600" dirty="0" smtClean="0"/>
              <a:t> 2012)</a:t>
            </a:r>
          </a:p>
          <a:p>
            <a:pPr lvl="1"/>
            <a:r>
              <a:rPr lang="cs-CZ" altLang="cs-CZ" sz="2000" dirty="0" smtClean="0"/>
              <a:t>2012 – 2015</a:t>
            </a:r>
          </a:p>
          <a:p>
            <a:pPr lvl="1"/>
            <a:r>
              <a:rPr lang="cs-CZ" altLang="cs-CZ" sz="2000" dirty="0" err="1" smtClean="0"/>
              <a:t>Legal</a:t>
            </a:r>
            <a:r>
              <a:rPr lang="cs-CZ" altLang="cs-CZ" sz="2000" dirty="0" smtClean="0"/>
              <a:t> </a:t>
            </a:r>
            <a:r>
              <a:rPr lang="cs-CZ" altLang="cs-CZ" sz="2000" dirty="0" err="1" smtClean="0"/>
              <a:t>Analysis</a:t>
            </a:r>
            <a:r>
              <a:rPr lang="cs-CZ" altLang="cs-CZ" sz="2000" dirty="0" smtClean="0"/>
              <a:t> – 2012</a:t>
            </a:r>
          </a:p>
          <a:p>
            <a:pPr lvl="2"/>
            <a:r>
              <a:rPr lang="cs-CZ" altLang="cs-CZ" sz="1600" dirty="0" smtClean="0"/>
              <a:t>e-</a:t>
            </a:r>
            <a:r>
              <a:rPr lang="cs-CZ" altLang="cs-CZ" sz="1600" dirty="0" err="1" smtClean="0"/>
              <a:t>publications</a:t>
            </a:r>
            <a:r>
              <a:rPr lang="cs-CZ" altLang="cs-CZ" sz="1600" dirty="0" smtClean="0"/>
              <a:t> in </a:t>
            </a:r>
            <a:r>
              <a:rPr lang="cs-CZ" altLang="cs-CZ" sz="1600" dirty="0" err="1" smtClean="0"/>
              <a:t>general</a:t>
            </a:r>
            <a:r>
              <a:rPr lang="cs-CZ" altLang="cs-CZ" sz="1600" dirty="0" smtClean="0"/>
              <a:t>, not limited to </a:t>
            </a:r>
            <a:r>
              <a:rPr lang="cs-CZ" altLang="cs-CZ" sz="1600" dirty="0" err="1" smtClean="0"/>
              <a:t>the</a:t>
            </a:r>
            <a:r>
              <a:rPr lang="cs-CZ" altLang="cs-CZ" sz="1600" dirty="0" smtClean="0"/>
              <a:t> </a:t>
            </a:r>
            <a:r>
              <a:rPr lang="cs-CZ" altLang="cs-CZ" sz="1600" dirty="0" err="1" smtClean="0"/>
              <a:t>legal</a:t>
            </a:r>
            <a:r>
              <a:rPr lang="cs-CZ" altLang="cs-CZ" sz="1600" dirty="0" smtClean="0"/>
              <a:t> e-deposit</a:t>
            </a:r>
          </a:p>
          <a:p>
            <a:pPr lvl="2"/>
            <a:r>
              <a:rPr lang="cs-CZ" altLang="cs-CZ" sz="1600" dirty="0" err="1" smtClean="0"/>
              <a:t>factors</a:t>
            </a:r>
            <a:r>
              <a:rPr lang="cs-CZ" altLang="cs-CZ" sz="1600" dirty="0" smtClean="0"/>
              <a:t> to </a:t>
            </a:r>
            <a:r>
              <a:rPr lang="cs-CZ" altLang="cs-CZ" sz="1600" dirty="0" err="1" smtClean="0"/>
              <a:t>be</a:t>
            </a:r>
            <a:r>
              <a:rPr lang="cs-CZ" altLang="cs-CZ" sz="1600" dirty="0" smtClean="0"/>
              <a:t> </a:t>
            </a:r>
            <a:r>
              <a:rPr lang="cs-CZ" altLang="cs-CZ" sz="1600" dirty="0" err="1" smtClean="0"/>
              <a:t>respected</a:t>
            </a:r>
            <a:r>
              <a:rPr lang="cs-CZ" altLang="cs-CZ" sz="1600" dirty="0" smtClean="0"/>
              <a:t> &amp; </a:t>
            </a:r>
            <a:r>
              <a:rPr lang="cs-CZ" altLang="cs-CZ" sz="1600" dirty="0" err="1" smtClean="0"/>
              <a:t>included</a:t>
            </a:r>
            <a:r>
              <a:rPr lang="cs-CZ" altLang="cs-CZ" sz="1600" dirty="0" smtClean="0"/>
              <a:t> </a:t>
            </a:r>
            <a:r>
              <a:rPr lang="cs-CZ" altLang="cs-CZ" sz="1600" dirty="0" err="1" smtClean="0"/>
              <a:t>into</a:t>
            </a:r>
            <a:r>
              <a:rPr lang="cs-CZ" altLang="cs-CZ" sz="1600" dirty="0" smtClean="0"/>
              <a:t> </a:t>
            </a:r>
            <a:r>
              <a:rPr lang="cs-CZ" altLang="cs-CZ" sz="1600" dirty="0" err="1" smtClean="0"/>
              <a:t>the</a:t>
            </a:r>
            <a:r>
              <a:rPr lang="cs-CZ" altLang="cs-CZ" sz="1600" dirty="0" smtClean="0"/>
              <a:t> </a:t>
            </a:r>
            <a:r>
              <a:rPr lang="cs-CZ" altLang="cs-CZ" sz="1600" dirty="0" err="1" smtClean="0"/>
              <a:t>technological</a:t>
            </a:r>
            <a:r>
              <a:rPr lang="cs-CZ" altLang="cs-CZ" sz="1600" dirty="0" smtClean="0"/>
              <a:t> </a:t>
            </a:r>
            <a:r>
              <a:rPr lang="cs-CZ" altLang="cs-CZ" sz="1600" dirty="0" err="1" smtClean="0"/>
              <a:t>solution</a:t>
            </a:r>
            <a:endParaRPr lang="cs-CZ" altLang="cs-CZ" sz="1600" dirty="0" smtClean="0"/>
          </a:p>
          <a:p>
            <a:pPr lvl="1"/>
            <a:r>
              <a:rPr lang="cs-CZ" altLang="cs-CZ" sz="2000" dirty="0" smtClean="0"/>
              <a:t>Draft Bill (2 </a:t>
            </a:r>
            <a:r>
              <a:rPr lang="cs-CZ" altLang="cs-CZ" sz="2000" dirty="0" err="1" smtClean="0"/>
              <a:t>variants</a:t>
            </a:r>
            <a:r>
              <a:rPr lang="cs-CZ" altLang="cs-CZ" sz="2000" dirty="0" smtClean="0"/>
              <a:t>) – 2013</a:t>
            </a:r>
          </a:p>
          <a:p>
            <a:pPr lvl="2"/>
            <a:r>
              <a:rPr lang="cs-CZ" altLang="cs-CZ" sz="1600" dirty="0" err="1" smtClean="0"/>
              <a:t>amendment</a:t>
            </a:r>
            <a:r>
              <a:rPr lang="cs-CZ" altLang="cs-CZ" sz="1600" dirty="0" smtClean="0"/>
              <a:t> to </a:t>
            </a:r>
            <a:r>
              <a:rPr lang="cs-CZ" altLang="cs-CZ" sz="1600" dirty="0" err="1" smtClean="0"/>
              <a:t>the</a:t>
            </a:r>
            <a:r>
              <a:rPr lang="cs-CZ" altLang="cs-CZ" sz="1600" dirty="0" smtClean="0"/>
              <a:t> </a:t>
            </a:r>
            <a:r>
              <a:rPr lang="cs-CZ" altLang="cs-CZ" sz="1600" dirty="0" err="1" smtClean="0"/>
              <a:t>extant</a:t>
            </a:r>
            <a:r>
              <a:rPr lang="cs-CZ" altLang="cs-CZ" sz="1600" dirty="0" smtClean="0"/>
              <a:t> </a:t>
            </a:r>
            <a:r>
              <a:rPr lang="cs-CZ" altLang="cs-CZ" sz="1600" dirty="0" err="1" smtClean="0"/>
              <a:t>laws</a:t>
            </a:r>
            <a:endParaRPr lang="cs-CZ" altLang="cs-CZ" sz="1600" dirty="0" smtClean="0"/>
          </a:p>
          <a:p>
            <a:pPr lvl="2"/>
            <a:r>
              <a:rPr lang="cs-CZ" altLang="cs-CZ" sz="1600" dirty="0" err="1" smtClean="0"/>
              <a:t>stand-alone</a:t>
            </a:r>
            <a:r>
              <a:rPr lang="cs-CZ" altLang="cs-CZ" sz="1600" dirty="0" smtClean="0"/>
              <a:t> </a:t>
            </a:r>
            <a:r>
              <a:rPr lang="cs-CZ" altLang="cs-CZ" sz="1600" dirty="0" err="1" smtClean="0"/>
              <a:t>legislation</a:t>
            </a:r>
            <a:r>
              <a:rPr lang="cs-CZ" altLang="cs-CZ" sz="1600" dirty="0" smtClean="0"/>
              <a:t> on </a:t>
            </a:r>
            <a:r>
              <a:rPr lang="cs-CZ" altLang="cs-CZ" sz="1600" dirty="0" err="1" smtClean="0"/>
              <a:t>legal</a:t>
            </a:r>
            <a:r>
              <a:rPr lang="cs-CZ" altLang="cs-CZ" sz="1600" dirty="0" smtClean="0"/>
              <a:t> e-deposit</a:t>
            </a:r>
          </a:p>
          <a:p>
            <a:pPr lvl="2"/>
            <a:r>
              <a:rPr lang="cs-CZ" altLang="cs-CZ" sz="1600" i="1" dirty="0" smtClean="0"/>
              <a:t>[</a:t>
            </a:r>
            <a:r>
              <a:rPr lang="cs-CZ" altLang="cs-CZ" sz="1600" i="1" dirty="0" err="1" smtClean="0"/>
              <a:t>comprehensive</a:t>
            </a:r>
            <a:r>
              <a:rPr lang="cs-CZ" altLang="cs-CZ" sz="1600" i="1" dirty="0" smtClean="0"/>
              <a:t> </a:t>
            </a:r>
            <a:r>
              <a:rPr lang="cs-CZ" altLang="cs-CZ" sz="1600" i="1" dirty="0" err="1" smtClean="0"/>
              <a:t>legal</a:t>
            </a:r>
            <a:r>
              <a:rPr lang="cs-CZ" altLang="cs-CZ" sz="1600" i="1" dirty="0" smtClean="0"/>
              <a:t> deposit </a:t>
            </a:r>
            <a:r>
              <a:rPr lang="cs-CZ" altLang="cs-CZ" sz="1600" i="1" dirty="0" err="1" smtClean="0"/>
              <a:t>law</a:t>
            </a:r>
            <a:r>
              <a:rPr lang="cs-CZ" altLang="cs-CZ" sz="1600" i="1" dirty="0"/>
              <a:t>]</a:t>
            </a:r>
            <a:endParaRPr lang="cs-CZ" altLang="cs-CZ" sz="1600" i="1" dirty="0" smtClean="0"/>
          </a:p>
          <a:p>
            <a:pPr marL="0" indent="0">
              <a:buNone/>
            </a:pPr>
            <a:endParaRPr lang="cs-CZ" altLang="cs-CZ" sz="2400" dirty="0" smtClean="0"/>
          </a:p>
          <a:p>
            <a:endParaRPr lang="cs-CZ" altLang="cs-CZ" sz="2000" dirty="0"/>
          </a:p>
        </p:txBody>
      </p:sp>
      <p:pic>
        <p:nvPicPr>
          <p:cNvPr id="4100" name="Picture 4" descr="nklogo_cmyk 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76350" cy="101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15885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1162472" cy="476250"/>
          </a:xfrm>
        </p:spPr>
        <p:txBody>
          <a:bodyPr/>
          <a:lstStyle/>
          <a:p>
            <a:r>
              <a:rPr lang="cs-CZ" altLang="cs-CZ" dirty="0" smtClean="0"/>
              <a:t>25. 11. 2013</a:t>
            </a:r>
            <a:endParaRPr lang="cs-CZ" alt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07704" y="6245225"/>
            <a:ext cx="5328592" cy="476250"/>
          </a:xfrm>
        </p:spPr>
        <p:txBody>
          <a:bodyPr/>
          <a:lstStyle/>
          <a:p>
            <a:r>
              <a:rPr lang="cs-CZ" altLang="cs-CZ" dirty="0"/>
              <a:t>Czech Republic - Z. Matušík, </a:t>
            </a:r>
            <a:r>
              <a:rPr lang="cs-CZ" dirty="0"/>
              <a:t>e-</a:t>
            </a:r>
            <a:r>
              <a:rPr lang="cs-CZ" dirty="0" err="1"/>
              <a:t>Publication</a:t>
            </a:r>
            <a:r>
              <a:rPr lang="cs-CZ" dirty="0"/>
              <a:t> </a:t>
            </a:r>
            <a:r>
              <a:rPr lang="cs-CZ" dirty="0" err="1"/>
              <a:t>Legal</a:t>
            </a:r>
            <a:r>
              <a:rPr lang="cs-CZ" dirty="0"/>
              <a:t> Deposit</a:t>
            </a:r>
            <a:endParaRPr lang="cs-CZ" altLang="cs-CZ" dirty="0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7812360" y="6309320"/>
            <a:ext cx="909464" cy="476250"/>
          </a:xfrm>
        </p:spPr>
        <p:txBody>
          <a:bodyPr/>
          <a:lstStyle/>
          <a:p>
            <a:fld id="{EA073FC4-76A7-4A9C-8F29-9B0CB4AD647D}" type="slidenum">
              <a:rPr lang="cs-CZ" altLang="cs-CZ"/>
              <a:pPr/>
              <a:t>6</a:t>
            </a:fld>
            <a:endParaRPr lang="cs-CZ" altLang="cs-CZ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350" y="274638"/>
            <a:ext cx="7283450" cy="922114"/>
          </a:xfrm>
        </p:spPr>
        <p:txBody>
          <a:bodyPr/>
          <a:lstStyle/>
          <a:p>
            <a:r>
              <a:rPr lang="cs-CZ" altLang="cs-CZ" sz="2800" b="1" dirty="0" err="1" smtClean="0"/>
              <a:t>Foreign</a:t>
            </a:r>
            <a:r>
              <a:rPr lang="cs-CZ" altLang="cs-CZ" sz="2800" b="1" dirty="0" smtClean="0"/>
              <a:t> </a:t>
            </a:r>
            <a:r>
              <a:rPr lang="cs-CZ" altLang="cs-CZ" sz="2800" b="1" dirty="0" err="1"/>
              <a:t>Legal</a:t>
            </a:r>
            <a:r>
              <a:rPr lang="cs-CZ" altLang="cs-CZ" sz="2800" b="1" dirty="0"/>
              <a:t> e-Deposit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784"/>
            <a:ext cx="8229600" cy="4641379"/>
          </a:xfrm>
        </p:spPr>
        <p:txBody>
          <a:bodyPr/>
          <a:lstStyle/>
          <a:p>
            <a:r>
              <a:rPr lang="cs-CZ" altLang="cs-CZ" sz="2000" b="1" dirty="0" err="1" smtClean="0"/>
              <a:t>Austria</a:t>
            </a:r>
            <a:r>
              <a:rPr lang="cs-CZ" altLang="cs-CZ" sz="2000" dirty="0" smtClean="0"/>
              <a:t> </a:t>
            </a:r>
            <a:r>
              <a:rPr lang="cs-CZ" altLang="cs-CZ" sz="1400" dirty="0" smtClean="0"/>
              <a:t>(</a:t>
            </a:r>
            <a:r>
              <a:rPr lang="cs-CZ" altLang="cs-CZ" sz="1400" dirty="0" err="1" smtClean="0"/>
              <a:t>Mediengesetz</a:t>
            </a:r>
            <a:r>
              <a:rPr lang="cs-CZ" altLang="cs-CZ" sz="1400" dirty="0" smtClean="0"/>
              <a:t> - 2009)</a:t>
            </a:r>
          </a:p>
          <a:p>
            <a:r>
              <a:rPr lang="cs-CZ" altLang="cs-CZ" sz="2000" b="1" dirty="0" err="1" smtClean="0"/>
              <a:t>Germany</a:t>
            </a:r>
            <a:r>
              <a:rPr lang="cs-CZ" altLang="cs-CZ" sz="2000" dirty="0" smtClean="0"/>
              <a:t> </a:t>
            </a:r>
            <a:r>
              <a:rPr lang="cs-CZ" altLang="cs-CZ" sz="1400" dirty="0" smtClean="0"/>
              <a:t>(</a:t>
            </a:r>
            <a:r>
              <a:rPr lang="cs-CZ" altLang="cs-CZ" sz="1400" dirty="0" err="1" smtClean="0"/>
              <a:t>Gesetz</a:t>
            </a:r>
            <a:r>
              <a:rPr lang="cs-CZ" altLang="cs-CZ" sz="1400" dirty="0" smtClean="0"/>
              <a:t> </a:t>
            </a:r>
            <a:r>
              <a:rPr lang="cs-CZ" altLang="cs-CZ" sz="1400" dirty="0" err="1" smtClean="0"/>
              <a:t>über</a:t>
            </a:r>
            <a:r>
              <a:rPr lang="cs-CZ" altLang="cs-CZ" sz="1400" dirty="0" smtClean="0"/>
              <a:t> </a:t>
            </a:r>
            <a:r>
              <a:rPr lang="cs-CZ" altLang="cs-CZ" sz="1400" dirty="0" err="1" smtClean="0"/>
              <a:t>die</a:t>
            </a:r>
            <a:r>
              <a:rPr lang="cs-CZ" altLang="cs-CZ" sz="1400" dirty="0" smtClean="0"/>
              <a:t> DNB – 2006 + </a:t>
            </a:r>
            <a:r>
              <a:rPr lang="cs-CZ" altLang="cs-CZ" sz="1400" dirty="0" err="1" smtClean="0"/>
              <a:t>PflAV</a:t>
            </a:r>
            <a:r>
              <a:rPr lang="cs-CZ" altLang="cs-CZ" sz="1400" dirty="0" smtClean="0"/>
              <a:t> – 2008 + </a:t>
            </a:r>
            <a:r>
              <a:rPr lang="cs-CZ" altLang="cs-CZ" sz="1400" dirty="0" err="1" smtClean="0"/>
              <a:t>Sammelrichtlinien</a:t>
            </a:r>
            <a:r>
              <a:rPr lang="cs-CZ" altLang="cs-CZ" sz="1400" dirty="0" smtClean="0"/>
              <a:t> DNB - 2009)</a:t>
            </a:r>
          </a:p>
          <a:p>
            <a:r>
              <a:rPr lang="cs-CZ" altLang="cs-CZ" sz="2000" b="1" dirty="0" smtClean="0"/>
              <a:t>Francie</a:t>
            </a:r>
            <a:r>
              <a:rPr lang="cs-CZ" altLang="cs-CZ" sz="2000" dirty="0" smtClean="0"/>
              <a:t> </a:t>
            </a:r>
            <a:r>
              <a:rPr lang="cs-CZ" altLang="cs-CZ" sz="1400" dirty="0" smtClean="0"/>
              <a:t>(</a:t>
            </a:r>
            <a:r>
              <a:rPr lang="cs-CZ" altLang="cs-CZ" sz="1400" dirty="0" err="1" smtClean="0"/>
              <a:t>Code</a:t>
            </a:r>
            <a:r>
              <a:rPr lang="cs-CZ" altLang="cs-CZ" sz="1400" dirty="0" smtClean="0"/>
              <a:t> </a:t>
            </a:r>
            <a:r>
              <a:rPr lang="cs-CZ" altLang="cs-CZ" sz="1400" dirty="0" err="1" smtClean="0"/>
              <a:t>du</a:t>
            </a:r>
            <a:r>
              <a:rPr lang="cs-CZ" altLang="cs-CZ" sz="1400" dirty="0" smtClean="0"/>
              <a:t> </a:t>
            </a:r>
            <a:r>
              <a:rPr lang="cs-CZ" altLang="cs-CZ" sz="1400" dirty="0" err="1" smtClean="0"/>
              <a:t>patrimoine</a:t>
            </a:r>
            <a:r>
              <a:rPr lang="cs-CZ" altLang="cs-CZ" sz="1400" dirty="0" smtClean="0"/>
              <a:t> – 2006 + </a:t>
            </a:r>
            <a:r>
              <a:rPr lang="cs-CZ" altLang="cs-CZ" sz="1400" dirty="0" err="1" smtClean="0"/>
              <a:t>Décret</a:t>
            </a:r>
            <a:r>
              <a:rPr lang="cs-CZ" altLang="cs-CZ" sz="1400" dirty="0" smtClean="0"/>
              <a:t>)</a:t>
            </a:r>
          </a:p>
          <a:p>
            <a:r>
              <a:rPr lang="cs-CZ" altLang="cs-CZ" sz="2000" b="1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UK </a:t>
            </a:r>
            <a:r>
              <a:rPr lang="cs-CZ" altLang="cs-CZ" sz="1400" b="1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[</a:t>
            </a:r>
            <a:r>
              <a:rPr lang="cs-CZ" altLang="cs-CZ" sz="1400" b="1" dirty="0" err="1" smtClean="0">
                <a:solidFill>
                  <a:srgbClr val="C00000"/>
                </a:solidFill>
                <a:latin typeface="Arial Black" panose="020B0A04020102020204" pitchFamily="34" charset="0"/>
              </a:rPr>
              <a:t>Legal</a:t>
            </a:r>
            <a:r>
              <a:rPr lang="cs-CZ" altLang="cs-CZ" sz="1400" b="1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 Deposit </a:t>
            </a:r>
            <a:r>
              <a:rPr lang="cs-CZ" altLang="cs-CZ" sz="1400" b="1" dirty="0" err="1" smtClean="0">
                <a:solidFill>
                  <a:srgbClr val="C00000"/>
                </a:solidFill>
                <a:latin typeface="Arial Black" panose="020B0A04020102020204" pitchFamily="34" charset="0"/>
              </a:rPr>
              <a:t>Libraries</a:t>
            </a:r>
            <a:r>
              <a:rPr lang="cs-CZ" altLang="cs-CZ" sz="1400" b="1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 </a:t>
            </a:r>
            <a:r>
              <a:rPr lang="cs-CZ" altLang="cs-CZ" sz="1400" b="1" dirty="0" err="1" smtClean="0">
                <a:solidFill>
                  <a:srgbClr val="C00000"/>
                </a:solidFill>
                <a:latin typeface="Arial Black" panose="020B0A04020102020204" pitchFamily="34" charset="0"/>
              </a:rPr>
              <a:t>Act</a:t>
            </a:r>
            <a:r>
              <a:rPr lang="cs-CZ" altLang="cs-CZ" sz="1400" b="1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, 2003 + LDL (Non-</a:t>
            </a:r>
            <a:r>
              <a:rPr lang="cs-CZ" altLang="cs-CZ" sz="1400" b="1" dirty="0" err="1" smtClean="0">
                <a:solidFill>
                  <a:srgbClr val="C00000"/>
                </a:solidFill>
                <a:latin typeface="Arial Black" panose="020B0A04020102020204" pitchFamily="34" charset="0"/>
              </a:rPr>
              <a:t>Print</a:t>
            </a:r>
            <a:r>
              <a:rPr lang="cs-CZ" altLang="cs-CZ" sz="1400" b="1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 Works) </a:t>
            </a:r>
            <a:r>
              <a:rPr lang="cs-CZ" altLang="cs-CZ" sz="1400" b="1" dirty="0" err="1" smtClean="0">
                <a:solidFill>
                  <a:srgbClr val="C00000"/>
                </a:solidFill>
                <a:latin typeface="Arial Black" panose="020B0A04020102020204" pitchFamily="34" charset="0"/>
              </a:rPr>
              <a:t>Regulations</a:t>
            </a:r>
            <a:r>
              <a:rPr lang="cs-CZ" altLang="cs-CZ" sz="1400" b="1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, </a:t>
            </a:r>
            <a:r>
              <a:rPr lang="cs-CZ" altLang="cs-CZ" sz="1600" b="1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2013</a:t>
            </a:r>
            <a:r>
              <a:rPr lang="cs-CZ" altLang="cs-CZ" sz="1400" b="1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]</a:t>
            </a:r>
          </a:p>
          <a:p>
            <a:r>
              <a:rPr lang="cs-CZ" altLang="cs-CZ" sz="2000" b="1" dirty="0" smtClean="0"/>
              <a:t>USA </a:t>
            </a:r>
            <a:r>
              <a:rPr lang="cs-CZ" altLang="cs-CZ" sz="1400" dirty="0" smtClean="0"/>
              <a:t>(Copyright – 2010, </a:t>
            </a:r>
            <a:r>
              <a:rPr lang="cs-CZ" altLang="cs-CZ" sz="1400" dirty="0" err="1" smtClean="0"/>
              <a:t>partial</a:t>
            </a:r>
            <a:r>
              <a:rPr lang="cs-CZ" altLang="cs-CZ" sz="1400" dirty="0" smtClean="0"/>
              <a:t> – online </a:t>
            </a:r>
            <a:r>
              <a:rPr lang="cs-CZ" altLang="cs-CZ" sz="1400" dirty="0" err="1" smtClean="0"/>
              <a:t>only</a:t>
            </a:r>
            <a:r>
              <a:rPr lang="cs-CZ" altLang="cs-CZ" sz="1400" dirty="0" smtClean="0"/>
              <a:t> </a:t>
            </a:r>
            <a:r>
              <a:rPr lang="cs-CZ" altLang="cs-CZ" sz="1400" dirty="0" err="1" smtClean="0"/>
              <a:t>publication</a:t>
            </a:r>
            <a:r>
              <a:rPr lang="cs-CZ" altLang="cs-CZ" sz="1400" dirty="0" smtClean="0"/>
              <a:t> as a „</a:t>
            </a:r>
            <a:r>
              <a:rPr lang="cs-CZ" altLang="cs-CZ" sz="1400" dirty="0" err="1" smtClean="0"/>
              <a:t>tangible</a:t>
            </a:r>
            <a:r>
              <a:rPr lang="cs-CZ" altLang="cs-CZ" sz="1400" dirty="0" smtClean="0"/>
              <a:t>“ </a:t>
            </a:r>
            <a:r>
              <a:rPr lang="cs-CZ" altLang="cs-CZ" sz="1400" dirty="0" err="1" smtClean="0"/>
              <a:t>subject-matter</a:t>
            </a:r>
            <a:r>
              <a:rPr lang="cs-CZ" altLang="cs-CZ" sz="1400" dirty="0" smtClean="0"/>
              <a:t>)</a:t>
            </a:r>
          </a:p>
          <a:p>
            <a:r>
              <a:rPr lang="cs-CZ" altLang="cs-CZ" sz="1800" dirty="0" err="1" smtClean="0"/>
              <a:t>Slovenia</a:t>
            </a:r>
            <a:r>
              <a:rPr lang="cs-CZ" altLang="cs-CZ" sz="1800" dirty="0" smtClean="0"/>
              <a:t> (2006 – </a:t>
            </a:r>
            <a:r>
              <a:rPr lang="cs-CZ" altLang="cs-CZ" sz="1800" dirty="0" err="1" smtClean="0"/>
              <a:t>posting</a:t>
            </a:r>
            <a:r>
              <a:rPr lang="cs-CZ" altLang="cs-CZ" sz="1800" dirty="0" smtClean="0"/>
              <a:t> ), Norsko (1989), </a:t>
            </a:r>
            <a:r>
              <a:rPr lang="cs-CZ" altLang="cs-CZ" sz="1800" dirty="0" err="1" smtClean="0"/>
              <a:t>Danmark</a:t>
            </a:r>
            <a:r>
              <a:rPr lang="cs-CZ" altLang="cs-CZ" sz="1800" dirty="0" smtClean="0"/>
              <a:t> </a:t>
            </a:r>
            <a:r>
              <a:rPr lang="cs-CZ" altLang="cs-CZ" sz="1800" dirty="0" smtClean="0"/>
              <a:t>(2004)...</a:t>
            </a:r>
          </a:p>
          <a:p>
            <a:r>
              <a:rPr lang="cs-CZ" altLang="cs-CZ" sz="2000" dirty="0" err="1" smtClean="0"/>
              <a:t>survey</a:t>
            </a:r>
            <a:r>
              <a:rPr lang="cs-CZ" altLang="cs-CZ" sz="2000" dirty="0" smtClean="0"/>
              <a:t> </a:t>
            </a:r>
            <a:r>
              <a:rPr lang="cs-CZ" altLang="cs-CZ" sz="2000" dirty="0" err="1" smtClean="0"/>
              <a:t>of</a:t>
            </a:r>
            <a:r>
              <a:rPr lang="cs-CZ" altLang="cs-CZ" sz="2000" dirty="0" smtClean="0"/>
              <a:t> e-deposit </a:t>
            </a:r>
            <a:r>
              <a:rPr lang="cs-CZ" altLang="cs-CZ" sz="2000" dirty="0" err="1" smtClean="0"/>
              <a:t>legislation</a:t>
            </a:r>
            <a:r>
              <a:rPr lang="cs-CZ" altLang="cs-CZ" sz="2000" dirty="0" smtClean="0"/>
              <a:t> in 36 </a:t>
            </a:r>
            <a:r>
              <a:rPr lang="cs-CZ" altLang="cs-CZ" sz="2000" dirty="0" err="1" smtClean="0"/>
              <a:t>states</a:t>
            </a:r>
            <a:r>
              <a:rPr lang="cs-CZ" altLang="cs-CZ" sz="2000" dirty="0" smtClean="0"/>
              <a:t> (2013) –</a:t>
            </a:r>
          </a:p>
          <a:p>
            <a:pPr lvl="1"/>
            <a:r>
              <a:rPr lang="cs-CZ" altLang="cs-CZ" sz="1600" dirty="0" err="1" smtClean="0"/>
              <a:t>offline</a:t>
            </a:r>
            <a:r>
              <a:rPr lang="cs-CZ" altLang="cs-CZ" sz="1600" dirty="0" smtClean="0"/>
              <a:t> (</a:t>
            </a:r>
            <a:r>
              <a:rPr lang="cs-CZ" altLang="cs-CZ" sz="1600" dirty="0" err="1" smtClean="0"/>
              <a:t>tangible</a:t>
            </a:r>
            <a:r>
              <a:rPr lang="cs-CZ" altLang="cs-CZ" sz="1600" dirty="0" smtClean="0"/>
              <a:t>) – 32 </a:t>
            </a:r>
            <a:r>
              <a:rPr lang="cs-CZ" altLang="cs-CZ" sz="1600" dirty="0" err="1" smtClean="0"/>
              <a:t>stipulated</a:t>
            </a:r>
            <a:r>
              <a:rPr lang="cs-CZ" altLang="cs-CZ" sz="1600" dirty="0" smtClean="0"/>
              <a:t> (2 </a:t>
            </a:r>
            <a:r>
              <a:rPr lang="cs-CZ" altLang="cs-CZ" sz="1600" dirty="0" err="1" smtClean="0"/>
              <a:t>traditionally</a:t>
            </a:r>
            <a:r>
              <a:rPr lang="cs-CZ" altLang="cs-CZ" sz="1600" dirty="0" smtClean="0"/>
              <a:t> on </a:t>
            </a:r>
            <a:r>
              <a:rPr lang="cs-CZ" altLang="cs-CZ" sz="1600" dirty="0" err="1" smtClean="0"/>
              <a:t>voluntary</a:t>
            </a:r>
            <a:r>
              <a:rPr lang="cs-CZ" altLang="cs-CZ" sz="1600" dirty="0" smtClean="0"/>
              <a:t> </a:t>
            </a:r>
            <a:r>
              <a:rPr lang="cs-CZ" altLang="cs-CZ" sz="1600" dirty="0" err="1" smtClean="0"/>
              <a:t>basis</a:t>
            </a:r>
            <a:r>
              <a:rPr lang="cs-CZ" altLang="cs-CZ" sz="1600" dirty="0" smtClean="0"/>
              <a:t>)</a:t>
            </a:r>
          </a:p>
          <a:p>
            <a:pPr lvl="1"/>
            <a:r>
              <a:rPr lang="cs-CZ" altLang="cs-CZ" sz="1600" dirty="0" smtClean="0"/>
              <a:t>online (network) </a:t>
            </a:r>
            <a:r>
              <a:rPr lang="cs-CZ" altLang="cs-CZ" sz="1600" dirty="0" err="1" smtClean="0"/>
              <a:t>freely</a:t>
            </a:r>
            <a:r>
              <a:rPr lang="cs-CZ" altLang="cs-CZ" sz="1600" dirty="0" smtClean="0"/>
              <a:t> </a:t>
            </a:r>
            <a:r>
              <a:rPr lang="cs-CZ" altLang="cs-CZ" sz="1600" dirty="0" err="1" smtClean="0"/>
              <a:t>available</a:t>
            </a:r>
            <a:r>
              <a:rPr lang="cs-CZ" altLang="cs-CZ" sz="1600" dirty="0" smtClean="0"/>
              <a:t> – </a:t>
            </a:r>
            <a:r>
              <a:rPr lang="cs-CZ" altLang="cs-CZ" sz="1600" dirty="0" smtClean="0"/>
              <a:t>21 </a:t>
            </a:r>
            <a:r>
              <a:rPr lang="cs-CZ" altLang="cs-CZ" sz="1600" dirty="0" err="1"/>
              <a:t>stipulated</a:t>
            </a:r>
            <a:endParaRPr lang="cs-CZ" altLang="cs-CZ" sz="1600" dirty="0" smtClean="0"/>
          </a:p>
          <a:p>
            <a:pPr lvl="1"/>
            <a:r>
              <a:rPr lang="cs-CZ" altLang="cs-CZ" sz="1600" dirty="0" smtClean="0"/>
              <a:t>online (network) TPM - </a:t>
            </a:r>
            <a:r>
              <a:rPr lang="cs-CZ" altLang="cs-CZ" sz="1600" dirty="0" err="1" smtClean="0"/>
              <a:t>commercial</a:t>
            </a:r>
            <a:r>
              <a:rPr lang="cs-CZ" altLang="cs-CZ" sz="1600" dirty="0" smtClean="0"/>
              <a:t> – </a:t>
            </a:r>
            <a:r>
              <a:rPr lang="cs-CZ" altLang="cs-CZ" sz="1600" dirty="0" smtClean="0"/>
              <a:t>22 </a:t>
            </a:r>
            <a:r>
              <a:rPr lang="cs-CZ" altLang="cs-CZ" sz="1600" dirty="0" err="1"/>
              <a:t>stipulated</a:t>
            </a:r>
            <a:r>
              <a:rPr lang="cs-CZ" altLang="cs-CZ" sz="1600" dirty="0" smtClean="0"/>
              <a:t> (USA – on </a:t>
            </a:r>
            <a:r>
              <a:rPr lang="cs-CZ" altLang="cs-CZ" sz="1600" dirty="0" err="1" smtClean="0"/>
              <a:t>request</a:t>
            </a:r>
            <a:r>
              <a:rPr lang="cs-CZ" altLang="cs-CZ" sz="1600" dirty="0" smtClean="0"/>
              <a:t>)</a:t>
            </a:r>
          </a:p>
          <a:p>
            <a:pPr lvl="1"/>
            <a:r>
              <a:rPr lang="cs-CZ" altLang="cs-CZ" sz="1600" dirty="0" smtClean="0"/>
              <a:t>online </a:t>
            </a:r>
            <a:r>
              <a:rPr lang="cs-CZ" altLang="cs-CZ" sz="1600" dirty="0"/>
              <a:t>(network) </a:t>
            </a:r>
            <a:r>
              <a:rPr lang="cs-CZ" altLang="cs-CZ" sz="1600" dirty="0" err="1" smtClean="0"/>
              <a:t>structured</a:t>
            </a:r>
            <a:r>
              <a:rPr lang="cs-CZ" altLang="cs-CZ" sz="1600" dirty="0" smtClean="0"/>
              <a:t> data (</a:t>
            </a:r>
            <a:r>
              <a:rPr lang="cs-CZ" altLang="cs-CZ" sz="1600" dirty="0" err="1" smtClean="0"/>
              <a:t>databases</a:t>
            </a:r>
            <a:r>
              <a:rPr lang="cs-CZ" altLang="cs-CZ" sz="1600" dirty="0" smtClean="0"/>
              <a:t>) – (10?)</a:t>
            </a:r>
          </a:p>
          <a:p>
            <a:pPr lvl="1">
              <a:buFontTx/>
              <a:buNone/>
            </a:pPr>
            <a:r>
              <a:rPr lang="cs-CZ" altLang="cs-CZ" sz="1200" dirty="0" err="1" smtClean="0"/>
              <a:t>Stephens</a:t>
            </a:r>
            <a:r>
              <a:rPr lang="cs-CZ" altLang="cs-CZ" sz="1200" dirty="0" smtClean="0"/>
              <a:t>, A. and </a:t>
            </a:r>
            <a:r>
              <a:rPr lang="cs-CZ" altLang="cs-CZ" sz="1200" dirty="0" err="1" smtClean="0"/>
              <a:t>Gibby</a:t>
            </a:r>
            <a:r>
              <a:rPr lang="cs-CZ" altLang="cs-CZ" sz="1200" dirty="0" smtClean="0"/>
              <a:t>, R.W.: </a:t>
            </a:r>
            <a:r>
              <a:rPr lang="cs-CZ" altLang="cs-CZ" sz="1200" dirty="0" err="1" smtClean="0"/>
              <a:t>National</a:t>
            </a:r>
            <a:r>
              <a:rPr lang="cs-CZ" altLang="cs-CZ" sz="1200" dirty="0" smtClean="0"/>
              <a:t> </a:t>
            </a:r>
            <a:r>
              <a:rPr lang="cs-CZ" altLang="cs-CZ" sz="1200" dirty="0" err="1" smtClean="0"/>
              <a:t>implementations</a:t>
            </a:r>
            <a:r>
              <a:rPr lang="cs-CZ" altLang="cs-CZ" sz="1200" dirty="0" smtClean="0"/>
              <a:t> </a:t>
            </a:r>
            <a:r>
              <a:rPr lang="cs-CZ" altLang="cs-CZ" sz="1200" dirty="0" err="1" smtClean="0"/>
              <a:t>of</a:t>
            </a:r>
            <a:r>
              <a:rPr lang="cs-CZ" altLang="cs-CZ" sz="1200" dirty="0" smtClean="0"/>
              <a:t> </a:t>
            </a:r>
            <a:r>
              <a:rPr lang="cs-CZ" altLang="cs-CZ" sz="1200" dirty="0" err="1" smtClean="0"/>
              <a:t>electronic</a:t>
            </a:r>
            <a:r>
              <a:rPr lang="cs-CZ" altLang="cs-CZ" sz="1200" dirty="0" smtClean="0"/>
              <a:t> </a:t>
            </a:r>
            <a:r>
              <a:rPr lang="cs-CZ" altLang="cs-CZ" sz="1200" dirty="0" err="1" smtClean="0"/>
              <a:t>legal</a:t>
            </a:r>
            <a:r>
              <a:rPr lang="cs-CZ" altLang="cs-CZ" sz="1200" dirty="0" smtClean="0"/>
              <a:t> deposit.</a:t>
            </a:r>
          </a:p>
          <a:p>
            <a:pPr lvl="1">
              <a:buFontTx/>
              <a:buNone/>
            </a:pPr>
            <a:r>
              <a:rPr lang="cs-CZ" altLang="cs-CZ" sz="1200" dirty="0" smtClean="0"/>
              <a:t>In: Alexandria,. - ISSN (</a:t>
            </a:r>
            <a:r>
              <a:rPr lang="cs-CZ" altLang="cs-CZ" sz="1200" dirty="0" err="1" smtClean="0"/>
              <a:t>Print</a:t>
            </a:r>
            <a:r>
              <a:rPr lang="cs-CZ" altLang="cs-CZ" sz="1200" dirty="0" smtClean="0"/>
              <a:t>) 0955-7490 - ISSN (Online) 0955-7490. - No. 1, Vol. 22 (2011), s. 53-67,</a:t>
            </a:r>
          </a:p>
          <a:p>
            <a:pPr lvl="1">
              <a:buFontTx/>
              <a:buNone/>
            </a:pPr>
            <a:r>
              <a:rPr lang="cs-CZ" altLang="cs-CZ" sz="1200" dirty="0" err="1" smtClean="0"/>
              <a:t>updated</a:t>
            </a:r>
            <a:r>
              <a:rPr lang="cs-CZ" altLang="cs-CZ" sz="1200" dirty="0" smtClean="0"/>
              <a:t> ZM</a:t>
            </a:r>
            <a:endParaRPr lang="cs-CZ" altLang="cs-CZ" sz="1200" dirty="0"/>
          </a:p>
        </p:txBody>
      </p:sp>
      <p:pic>
        <p:nvPicPr>
          <p:cNvPr id="4100" name="Picture 4" descr="nklogo_cmyk 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76350" cy="101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52897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1162472" cy="476250"/>
          </a:xfrm>
        </p:spPr>
        <p:txBody>
          <a:bodyPr/>
          <a:lstStyle/>
          <a:p>
            <a:r>
              <a:rPr lang="cs-CZ" altLang="cs-CZ" dirty="0" smtClean="0"/>
              <a:t>25. 11. 2013</a:t>
            </a:r>
            <a:endParaRPr lang="cs-CZ" alt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07704" y="6245225"/>
            <a:ext cx="5328592" cy="476250"/>
          </a:xfrm>
        </p:spPr>
        <p:txBody>
          <a:bodyPr/>
          <a:lstStyle/>
          <a:p>
            <a:r>
              <a:rPr lang="cs-CZ" altLang="cs-CZ" dirty="0"/>
              <a:t>Czech Republic - Z. Matušík, </a:t>
            </a:r>
            <a:r>
              <a:rPr lang="cs-CZ" dirty="0"/>
              <a:t>e-</a:t>
            </a:r>
            <a:r>
              <a:rPr lang="cs-CZ" dirty="0" err="1"/>
              <a:t>Publication</a:t>
            </a:r>
            <a:r>
              <a:rPr lang="cs-CZ" dirty="0"/>
              <a:t> </a:t>
            </a:r>
            <a:r>
              <a:rPr lang="cs-CZ" dirty="0" err="1"/>
              <a:t>Legal</a:t>
            </a:r>
            <a:r>
              <a:rPr lang="cs-CZ" dirty="0"/>
              <a:t> Deposit</a:t>
            </a:r>
            <a:endParaRPr lang="cs-CZ" altLang="cs-CZ" dirty="0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7812360" y="6309320"/>
            <a:ext cx="909464" cy="476250"/>
          </a:xfrm>
        </p:spPr>
        <p:txBody>
          <a:bodyPr/>
          <a:lstStyle/>
          <a:p>
            <a:fld id="{EA073FC4-76A7-4A9C-8F29-9B0CB4AD647D}" type="slidenum">
              <a:rPr lang="cs-CZ" altLang="cs-CZ"/>
              <a:pPr/>
              <a:t>7</a:t>
            </a:fld>
            <a:endParaRPr lang="cs-CZ" altLang="cs-CZ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350" y="274638"/>
            <a:ext cx="7283450" cy="744537"/>
          </a:xfrm>
        </p:spPr>
        <p:txBody>
          <a:bodyPr/>
          <a:lstStyle/>
          <a:p>
            <a:r>
              <a:rPr lang="cs-CZ" altLang="cs-CZ" sz="2800" b="1" dirty="0" err="1"/>
              <a:t>Principles</a:t>
            </a:r>
            <a:r>
              <a:rPr lang="cs-CZ" altLang="cs-CZ" sz="2800" b="1" dirty="0"/>
              <a:t> </a:t>
            </a:r>
            <a:r>
              <a:rPr lang="cs-CZ" altLang="cs-CZ" sz="2800" b="1" dirty="0" err="1"/>
              <a:t>of</a:t>
            </a:r>
            <a:r>
              <a:rPr lang="cs-CZ" altLang="cs-CZ" sz="2800" b="1" dirty="0"/>
              <a:t> </a:t>
            </a:r>
            <a:r>
              <a:rPr lang="cs-CZ" altLang="cs-CZ" sz="2800" b="1" dirty="0" err="1"/>
              <a:t>Legal</a:t>
            </a:r>
            <a:r>
              <a:rPr lang="cs-CZ" altLang="cs-CZ" sz="2800" b="1" dirty="0"/>
              <a:t> e-Deposit Draft</a:t>
            </a:r>
            <a:endParaRPr lang="en-GB" altLang="cs-CZ" sz="2800" b="1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r>
              <a:rPr lang="cs-CZ" altLang="cs-CZ" sz="2400" b="1" dirty="0" err="1" smtClean="0"/>
              <a:t>stipulation</a:t>
            </a:r>
            <a:r>
              <a:rPr lang="cs-CZ" altLang="cs-CZ" sz="2400" b="1" dirty="0" smtClean="0"/>
              <a:t> – text </a:t>
            </a:r>
            <a:r>
              <a:rPr lang="cs-CZ" altLang="cs-CZ" sz="2400" b="1" dirty="0" err="1" smtClean="0"/>
              <a:t>brief</a:t>
            </a:r>
            <a:r>
              <a:rPr lang="cs-CZ" altLang="cs-CZ" sz="2400" b="1" dirty="0" smtClean="0"/>
              <a:t> </a:t>
            </a:r>
            <a:r>
              <a:rPr lang="cs-CZ" altLang="cs-CZ" sz="2400" b="1" dirty="0" smtClean="0">
                <a:solidFill>
                  <a:srgbClr val="C00000"/>
                </a:solidFill>
              </a:rPr>
              <a:t>x</a:t>
            </a:r>
            <a:r>
              <a:rPr lang="cs-CZ" altLang="cs-CZ" sz="2400" b="1" dirty="0" smtClean="0"/>
              <a:t> </a:t>
            </a:r>
            <a:r>
              <a:rPr lang="cs-CZ" altLang="cs-CZ" sz="2400" b="1" dirty="0" err="1" smtClean="0"/>
              <a:t>comprehensive</a:t>
            </a:r>
            <a:endParaRPr lang="cs-CZ" altLang="cs-CZ" sz="2400" b="1" dirty="0" smtClean="0"/>
          </a:p>
          <a:p>
            <a:pPr lvl="1"/>
            <a:r>
              <a:rPr lang="cs-CZ" altLang="cs-CZ" sz="2000" b="1" dirty="0" err="1" smtClean="0"/>
              <a:t>stabilized</a:t>
            </a:r>
            <a:r>
              <a:rPr lang="cs-CZ" altLang="cs-CZ" sz="2000" b="1" dirty="0" smtClean="0"/>
              <a:t> </a:t>
            </a:r>
            <a:r>
              <a:rPr lang="cs-CZ" altLang="cs-CZ" sz="2000" b="1" dirty="0">
                <a:solidFill>
                  <a:srgbClr val="C00000"/>
                </a:solidFill>
              </a:rPr>
              <a:t>x</a:t>
            </a:r>
            <a:r>
              <a:rPr lang="cs-CZ" altLang="cs-CZ" sz="2000" b="1" dirty="0" smtClean="0"/>
              <a:t> </a:t>
            </a:r>
            <a:r>
              <a:rPr lang="cs-CZ" altLang="cs-CZ" sz="2000" b="1" dirty="0" err="1" smtClean="0"/>
              <a:t>transitional</a:t>
            </a:r>
            <a:r>
              <a:rPr lang="cs-CZ" altLang="cs-CZ" sz="2000" b="1" dirty="0" smtClean="0"/>
              <a:t> </a:t>
            </a:r>
            <a:r>
              <a:rPr lang="cs-CZ" altLang="cs-CZ" sz="2000" b="1" dirty="0" err="1" smtClean="0"/>
              <a:t>countries</a:t>
            </a:r>
            <a:endParaRPr lang="cs-CZ" altLang="cs-CZ" sz="2000" b="1" dirty="0"/>
          </a:p>
          <a:p>
            <a:pPr marL="0" indent="0">
              <a:buNone/>
            </a:pPr>
            <a:r>
              <a:rPr lang="cs-CZ" altLang="cs-CZ" sz="2400" b="1" dirty="0" smtClean="0"/>
              <a:t>	=&gt; </a:t>
            </a:r>
            <a:r>
              <a:rPr lang="cs-CZ" altLang="cs-CZ" sz="2400" b="1" dirty="0" err="1" smtClean="0"/>
              <a:t>substantive</a:t>
            </a:r>
            <a:r>
              <a:rPr lang="cs-CZ" altLang="cs-CZ" sz="2400" b="1" dirty="0" smtClean="0"/>
              <a:t> </a:t>
            </a:r>
            <a:r>
              <a:rPr lang="cs-CZ" altLang="cs-CZ" sz="2400" b="1" dirty="0" err="1" smtClean="0"/>
              <a:t>based</a:t>
            </a:r>
            <a:endParaRPr lang="cs-CZ" altLang="cs-CZ" sz="2400" b="1" dirty="0" smtClean="0"/>
          </a:p>
          <a:p>
            <a:pPr lvl="1"/>
            <a:r>
              <a:rPr lang="cs-CZ" altLang="cs-CZ" sz="2000" b="1" dirty="0" smtClean="0"/>
              <a:t>„</a:t>
            </a:r>
            <a:r>
              <a:rPr lang="cs-CZ" altLang="cs-CZ" sz="2000" b="1" dirty="0" err="1" smtClean="0"/>
              <a:t>all</a:t>
            </a:r>
            <a:r>
              <a:rPr lang="cs-CZ" altLang="cs-CZ" sz="2000" b="1" dirty="0" smtClean="0"/>
              <a:t>“-</a:t>
            </a:r>
            <a:r>
              <a:rPr lang="cs-CZ" altLang="cs-CZ" sz="2000" b="1" dirty="0" err="1" smtClean="0"/>
              <a:t>encompassing</a:t>
            </a:r>
            <a:endParaRPr lang="cs-CZ" altLang="cs-CZ" sz="2000" b="1" dirty="0" smtClean="0"/>
          </a:p>
          <a:p>
            <a:pPr lvl="2"/>
            <a:r>
              <a:rPr lang="cs-CZ" altLang="cs-CZ" sz="1600" b="1" dirty="0" err="1" smtClean="0"/>
              <a:t>stakeholder</a:t>
            </a:r>
            <a:r>
              <a:rPr lang="cs-CZ" altLang="cs-CZ" sz="1600" b="1" dirty="0" smtClean="0"/>
              <a:t> </a:t>
            </a:r>
            <a:r>
              <a:rPr lang="cs-CZ" altLang="cs-CZ" sz="1600" b="1" dirty="0" err="1" smtClean="0"/>
              <a:t>information</a:t>
            </a:r>
            <a:endParaRPr lang="cs-CZ" altLang="cs-CZ" sz="1600" b="1" dirty="0" smtClean="0"/>
          </a:p>
          <a:p>
            <a:pPr lvl="2"/>
            <a:r>
              <a:rPr lang="cs-CZ" altLang="cs-CZ" sz="1600" b="1" dirty="0" smtClean="0"/>
              <a:t>drop </a:t>
            </a:r>
            <a:r>
              <a:rPr lang="cs-CZ" altLang="cs-CZ" sz="1600" b="1" dirty="0" err="1" smtClean="0"/>
              <a:t>out</a:t>
            </a:r>
            <a:r>
              <a:rPr lang="cs-CZ" altLang="cs-CZ" sz="1600" b="1" dirty="0" smtClean="0"/>
              <a:t>, transfer to </a:t>
            </a:r>
            <a:r>
              <a:rPr lang="cs-CZ" altLang="cs-CZ" sz="1600" b="1" dirty="0" err="1" smtClean="0"/>
              <a:t>subordinate</a:t>
            </a:r>
            <a:r>
              <a:rPr lang="cs-CZ" altLang="cs-CZ" sz="1600" b="1" dirty="0" smtClean="0"/>
              <a:t> </a:t>
            </a:r>
            <a:r>
              <a:rPr lang="cs-CZ" altLang="cs-CZ" sz="1600" b="1" dirty="0" err="1" smtClean="0"/>
              <a:t>instruments</a:t>
            </a:r>
            <a:r>
              <a:rPr lang="cs-CZ" altLang="cs-CZ" sz="1600" b="1" dirty="0" smtClean="0"/>
              <a:t> </a:t>
            </a:r>
            <a:r>
              <a:rPr lang="cs-CZ" altLang="cs-CZ" sz="1600" dirty="0" smtClean="0"/>
              <a:t>(</a:t>
            </a:r>
            <a:r>
              <a:rPr lang="cs-CZ" altLang="cs-CZ" sz="1600" dirty="0" err="1" smtClean="0"/>
              <a:t>regulations</a:t>
            </a:r>
            <a:r>
              <a:rPr lang="cs-CZ" altLang="cs-CZ" sz="1600" dirty="0" smtClean="0"/>
              <a:t> </a:t>
            </a:r>
            <a:r>
              <a:rPr lang="cs-CZ" altLang="cs-CZ" sz="1600" i="1" dirty="0" err="1" smtClean="0"/>
              <a:t>etc</a:t>
            </a:r>
            <a:r>
              <a:rPr lang="cs-CZ" altLang="cs-CZ" sz="1600" i="1" dirty="0" smtClean="0"/>
              <a:t>.</a:t>
            </a:r>
            <a:r>
              <a:rPr lang="cs-CZ" altLang="cs-CZ" sz="1600" dirty="0" smtClean="0"/>
              <a:t>)</a:t>
            </a:r>
            <a:r>
              <a:rPr lang="cs-CZ" altLang="cs-CZ" sz="1600" b="1" dirty="0" smtClean="0"/>
              <a:t> </a:t>
            </a:r>
          </a:p>
          <a:p>
            <a:r>
              <a:rPr lang="cs-CZ" altLang="cs-CZ" sz="2400" b="1" dirty="0" smtClean="0"/>
              <a:t>technology </a:t>
            </a:r>
            <a:r>
              <a:rPr lang="cs-CZ" altLang="cs-CZ" sz="2400" b="1" dirty="0" err="1" smtClean="0"/>
              <a:t>neutral</a:t>
            </a:r>
            <a:r>
              <a:rPr lang="cs-CZ" altLang="cs-CZ" sz="2400" b="1" dirty="0" smtClean="0"/>
              <a:t> </a:t>
            </a:r>
            <a:r>
              <a:rPr lang="cs-CZ" altLang="cs-CZ" sz="2400" b="1" dirty="0" err="1" smtClean="0"/>
              <a:t>stipulation</a:t>
            </a:r>
            <a:endParaRPr lang="cs-CZ" altLang="cs-CZ" sz="2400" b="1" dirty="0" smtClean="0"/>
          </a:p>
          <a:p>
            <a:pPr lvl="1"/>
            <a:r>
              <a:rPr lang="cs-CZ" altLang="cs-CZ" sz="2000" b="1" i="1" dirty="0" err="1" smtClean="0"/>
              <a:t>electronic</a:t>
            </a:r>
            <a:r>
              <a:rPr lang="cs-CZ" altLang="cs-CZ" sz="2000" b="1" i="1" dirty="0" smtClean="0"/>
              <a:t>, </a:t>
            </a:r>
            <a:r>
              <a:rPr lang="cs-CZ" altLang="cs-CZ" sz="2000" b="1" i="1" dirty="0" err="1" smtClean="0"/>
              <a:t>digital</a:t>
            </a:r>
            <a:r>
              <a:rPr lang="cs-CZ" altLang="cs-CZ" sz="2000" b="1" i="1" dirty="0" smtClean="0"/>
              <a:t>? </a:t>
            </a:r>
            <a:r>
              <a:rPr lang="cs-CZ" altLang="cs-CZ" sz="2000" b="1" dirty="0">
                <a:solidFill>
                  <a:srgbClr val="C00000"/>
                </a:solidFill>
              </a:rPr>
              <a:t>x</a:t>
            </a:r>
            <a:r>
              <a:rPr lang="cs-CZ" altLang="cs-CZ" sz="2000" b="1" i="1" dirty="0" smtClean="0"/>
              <a:t> </a:t>
            </a:r>
            <a:r>
              <a:rPr lang="cs-CZ" altLang="cs-CZ" sz="2000" b="1" i="1" dirty="0" err="1" smtClean="0"/>
              <a:t>tangible</a:t>
            </a:r>
            <a:r>
              <a:rPr lang="cs-CZ" altLang="cs-CZ" sz="2000" b="1" i="1" dirty="0" smtClean="0"/>
              <a:t>, </a:t>
            </a:r>
            <a:r>
              <a:rPr lang="cs-CZ" altLang="cs-CZ" sz="2000" b="1" i="1" dirty="0" err="1" smtClean="0"/>
              <a:t>intangible</a:t>
            </a:r>
            <a:endParaRPr lang="cs-CZ" altLang="cs-CZ" sz="2000" b="1" i="1" dirty="0" smtClean="0"/>
          </a:p>
          <a:p>
            <a:r>
              <a:rPr lang="cs-CZ" altLang="cs-CZ" sz="2400" b="1" dirty="0" err="1" smtClean="0"/>
              <a:t>clear-cut</a:t>
            </a:r>
            <a:r>
              <a:rPr lang="cs-CZ" altLang="cs-CZ" sz="2400" b="1" dirty="0" smtClean="0"/>
              <a:t>, </a:t>
            </a:r>
            <a:r>
              <a:rPr lang="cs-CZ" altLang="cs-CZ" sz="2400" b="1" dirty="0" err="1" smtClean="0"/>
              <a:t>unambiguous</a:t>
            </a:r>
            <a:r>
              <a:rPr lang="cs-CZ" altLang="cs-CZ" sz="2400" b="1" dirty="0" smtClean="0"/>
              <a:t> </a:t>
            </a:r>
            <a:r>
              <a:rPr lang="cs-CZ" altLang="cs-CZ" sz="2400" b="1" dirty="0" err="1" smtClean="0"/>
              <a:t>stipulation</a:t>
            </a:r>
            <a:r>
              <a:rPr lang="cs-CZ" altLang="cs-CZ" sz="2400" b="1" dirty="0" smtClean="0"/>
              <a:t> </a:t>
            </a:r>
            <a:r>
              <a:rPr lang="cs-CZ" altLang="cs-CZ" sz="2400" b="1" i="1" dirty="0" smtClean="0"/>
              <a:t>(</a:t>
            </a:r>
            <a:r>
              <a:rPr lang="cs-CZ" altLang="cs-CZ" sz="2400" b="1" i="1" dirty="0" err="1" smtClean="0"/>
              <a:t>wording</a:t>
            </a:r>
            <a:r>
              <a:rPr lang="cs-CZ" altLang="cs-CZ" sz="2400" b="1" i="1" dirty="0" smtClean="0"/>
              <a:t>)</a:t>
            </a:r>
          </a:p>
          <a:p>
            <a:pPr lvl="1"/>
            <a:r>
              <a:rPr lang="cs-CZ" altLang="cs-CZ" sz="2000" b="1" dirty="0" err="1" smtClean="0"/>
              <a:t>legislation</a:t>
            </a:r>
            <a:r>
              <a:rPr lang="cs-CZ" altLang="cs-CZ" sz="2000" b="1" dirty="0" smtClean="0"/>
              <a:t> </a:t>
            </a:r>
            <a:r>
              <a:rPr lang="cs-CZ" altLang="cs-CZ" sz="2000" b="1" dirty="0" err="1" smtClean="0"/>
              <a:t>technique</a:t>
            </a:r>
            <a:r>
              <a:rPr lang="cs-CZ" altLang="cs-CZ" sz="2000" b="1" dirty="0" smtClean="0"/>
              <a:t> </a:t>
            </a:r>
            <a:r>
              <a:rPr lang="cs-CZ" altLang="cs-CZ" sz="2000" b="1" dirty="0" err="1" smtClean="0"/>
              <a:t>compliance</a:t>
            </a:r>
            <a:r>
              <a:rPr lang="cs-CZ" altLang="cs-CZ" sz="2000" b="1" dirty="0" smtClean="0"/>
              <a:t> </a:t>
            </a:r>
          </a:p>
          <a:p>
            <a:pPr lvl="1"/>
            <a:r>
              <a:rPr lang="cs-CZ" altLang="cs-CZ" sz="2000" b="1" dirty="0" err="1" smtClean="0"/>
              <a:t>rights</a:t>
            </a:r>
            <a:r>
              <a:rPr lang="cs-CZ" altLang="cs-CZ" sz="2000" b="1" dirty="0" smtClean="0"/>
              <a:t>, </a:t>
            </a:r>
            <a:r>
              <a:rPr lang="cs-CZ" altLang="cs-CZ" sz="2000" b="1" dirty="0" err="1" smtClean="0"/>
              <a:t>obligations</a:t>
            </a:r>
            <a:r>
              <a:rPr lang="cs-CZ" altLang="cs-CZ" sz="2000" b="1" dirty="0" smtClean="0"/>
              <a:t> </a:t>
            </a:r>
            <a:r>
              <a:rPr lang="cs-CZ" altLang="cs-CZ" sz="2000" b="1" dirty="0" err="1" smtClean="0"/>
              <a:t>of</a:t>
            </a:r>
            <a:r>
              <a:rPr lang="cs-CZ" altLang="cs-CZ" sz="2000" b="1" dirty="0" smtClean="0"/>
              <a:t> </a:t>
            </a:r>
            <a:r>
              <a:rPr lang="cs-CZ" altLang="cs-CZ" sz="2000" b="1" dirty="0" err="1" smtClean="0"/>
              <a:t>all</a:t>
            </a:r>
            <a:r>
              <a:rPr lang="cs-CZ" altLang="cs-CZ" sz="2000" b="1" dirty="0" smtClean="0"/>
              <a:t> </a:t>
            </a:r>
            <a:r>
              <a:rPr lang="cs-CZ" altLang="cs-CZ" sz="2000" b="1" dirty="0" err="1" smtClean="0"/>
              <a:t>parties</a:t>
            </a:r>
            <a:endParaRPr lang="cs-CZ" altLang="cs-CZ" sz="2000" b="1" dirty="0" smtClean="0"/>
          </a:p>
          <a:p>
            <a:pPr lvl="2"/>
            <a:r>
              <a:rPr lang="cs-CZ" altLang="cs-CZ" sz="1600" b="1" dirty="0" err="1" smtClean="0"/>
              <a:t>prevention</a:t>
            </a:r>
            <a:r>
              <a:rPr lang="cs-CZ" altLang="cs-CZ" sz="1600" b="1" dirty="0" smtClean="0"/>
              <a:t> </a:t>
            </a:r>
            <a:r>
              <a:rPr lang="cs-CZ" altLang="cs-CZ" sz="1600" b="1" dirty="0" err="1" smtClean="0"/>
              <a:t>of</a:t>
            </a:r>
            <a:r>
              <a:rPr lang="cs-CZ" altLang="cs-CZ" sz="1600" b="1" dirty="0" smtClean="0"/>
              <a:t> </a:t>
            </a:r>
            <a:r>
              <a:rPr lang="cs-CZ" altLang="cs-CZ" sz="1600" b="1" dirty="0" err="1" smtClean="0"/>
              <a:t>accidental</a:t>
            </a:r>
            <a:r>
              <a:rPr lang="cs-CZ" altLang="cs-CZ" sz="1600" b="1" dirty="0" smtClean="0"/>
              <a:t> </a:t>
            </a:r>
            <a:r>
              <a:rPr lang="cs-CZ" altLang="cs-CZ" sz="1600" b="1" dirty="0" err="1" smtClean="0"/>
              <a:t>or</a:t>
            </a:r>
            <a:r>
              <a:rPr lang="cs-CZ" altLang="cs-CZ" sz="1600" b="1" dirty="0" smtClean="0"/>
              <a:t> </a:t>
            </a:r>
            <a:r>
              <a:rPr lang="cs-CZ" altLang="cs-CZ" sz="1600" b="1" dirty="0" err="1" smtClean="0"/>
              <a:t>casual</a:t>
            </a:r>
            <a:r>
              <a:rPr lang="cs-CZ" altLang="cs-CZ" sz="1600" b="1" dirty="0" smtClean="0"/>
              <a:t> non-</a:t>
            </a:r>
            <a:r>
              <a:rPr lang="cs-CZ" altLang="cs-CZ" sz="1600" b="1" dirty="0" err="1" smtClean="0"/>
              <a:t>compliance</a:t>
            </a:r>
            <a:endParaRPr lang="cs-CZ" altLang="cs-CZ" sz="1600" b="1" dirty="0" smtClean="0"/>
          </a:p>
          <a:p>
            <a:pPr lvl="2"/>
            <a:r>
              <a:rPr lang="cs-CZ" altLang="cs-CZ" sz="1600" b="1" dirty="0" err="1" smtClean="0"/>
              <a:t>prevention</a:t>
            </a:r>
            <a:r>
              <a:rPr lang="cs-CZ" altLang="cs-CZ" sz="1600" b="1" dirty="0" smtClean="0"/>
              <a:t> </a:t>
            </a:r>
            <a:r>
              <a:rPr lang="cs-CZ" altLang="cs-CZ" sz="1600" b="1" dirty="0" err="1" smtClean="0"/>
              <a:t>of</a:t>
            </a:r>
            <a:r>
              <a:rPr lang="cs-CZ" altLang="cs-CZ" sz="1600" b="1" dirty="0" smtClean="0"/>
              <a:t> </a:t>
            </a:r>
            <a:r>
              <a:rPr lang="cs-CZ" altLang="cs-CZ" sz="1600" b="1" dirty="0" err="1" smtClean="0"/>
              <a:t>litigation</a:t>
            </a:r>
            <a:r>
              <a:rPr lang="cs-CZ" altLang="cs-CZ" sz="1600" b="1" dirty="0" smtClean="0"/>
              <a:t> </a:t>
            </a:r>
          </a:p>
          <a:p>
            <a:endParaRPr lang="cs-CZ" altLang="cs-CZ" sz="2400" b="1" dirty="0"/>
          </a:p>
          <a:p>
            <a:endParaRPr lang="cs-CZ" altLang="cs-CZ" sz="2400" b="1" dirty="0" smtClean="0"/>
          </a:p>
          <a:p>
            <a:endParaRPr lang="cs-CZ" altLang="cs-CZ" sz="2400" dirty="0" smtClean="0"/>
          </a:p>
          <a:p>
            <a:pPr marL="0" indent="0">
              <a:buNone/>
            </a:pPr>
            <a:endParaRPr lang="cs-CZ" altLang="cs-CZ" sz="2400" dirty="0" smtClean="0"/>
          </a:p>
          <a:p>
            <a:endParaRPr lang="cs-CZ" altLang="cs-CZ" sz="2000" dirty="0"/>
          </a:p>
        </p:txBody>
      </p:sp>
      <p:pic>
        <p:nvPicPr>
          <p:cNvPr id="4100" name="Picture 4" descr="nklogo_cmyk 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76350" cy="101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854478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1162472" cy="476250"/>
          </a:xfrm>
        </p:spPr>
        <p:txBody>
          <a:bodyPr/>
          <a:lstStyle/>
          <a:p>
            <a:r>
              <a:rPr lang="cs-CZ" altLang="cs-CZ" dirty="0" smtClean="0"/>
              <a:t>25. 11. 2013</a:t>
            </a:r>
            <a:endParaRPr lang="cs-CZ" alt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07704" y="6245225"/>
            <a:ext cx="5328592" cy="476250"/>
          </a:xfrm>
        </p:spPr>
        <p:txBody>
          <a:bodyPr/>
          <a:lstStyle/>
          <a:p>
            <a:r>
              <a:rPr lang="cs-CZ" altLang="cs-CZ" dirty="0"/>
              <a:t>Czech Republic - Z. Matušík, </a:t>
            </a:r>
            <a:r>
              <a:rPr lang="cs-CZ" dirty="0"/>
              <a:t>e-</a:t>
            </a:r>
            <a:r>
              <a:rPr lang="cs-CZ" dirty="0" err="1"/>
              <a:t>Publication</a:t>
            </a:r>
            <a:r>
              <a:rPr lang="cs-CZ" dirty="0"/>
              <a:t> </a:t>
            </a:r>
            <a:r>
              <a:rPr lang="cs-CZ" dirty="0" err="1"/>
              <a:t>Legal</a:t>
            </a:r>
            <a:r>
              <a:rPr lang="cs-CZ" dirty="0"/>
              <a:t> Deposit</a:t>
            </a:r>
            <a:endParaRPr lang="cs-CZ" altLang="cs-CZ" dirty="0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7812360" y="6309320"/>
            <a:ext cx="909464" cy="476250"/>
          </a:xfrm>
        </p:spPr>
        <p:txBody>
          <a:bodyPr/>
          <a:lstStyle/>
          <a:p>
            <a:fld id="{EA073FC4-76A7-4A9C-8F29-9B0CB4AD647D}" type="slidenum">
              <a:rPr lang="cs-CZ" altLang="cs-CZ"/>
              <a:pPr/>
              <a:t>8</a:t>
            </a:fld>
            <a:endParaRPr lang="cs-CZ" altLang="cs-CZ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350" y="274639"/>
            <a:ext cx="7283450" cy="634082"/>
          </a:xfrm>
        </p:spPr>
        <p:txBody>
          <a:bodyPr/>
          <a:lstStyle/>
          <a:p>
            <a:r>
              <a:rPr lang="cs-CZ" altLang="cs-CZ" sz="2800" b="1" dirty="0" err="1"/>
              <a:t>Substantive</a:t>
            </a:r>
            <a:r>
              <a:rPr lang="cs-CZ" altLang="cs-CZ" sz="2800" b="1" dirty="0"/>
              <a:t> </a:t>
            </a:r>
            <a:r>
              <a:rPr lang="cs-CZ" altLang="cs-CZ" sz="2800" b="1" dirty="0" err="1" smtClean="0"/>
              <a:t>Issues</a:t>
            </a:r>
            <a:r>
              <a:rPr lang="cs-CZ" altLang="cs-CZ" sz="2800" b="1" dirty="0" smtClean="0"/>
              <a:t> </a:t>
            </a:r>
            <a:r>
              <a:rPr lang="cs-CZ" altLang="cs-CZ" sz="2800" b="1" dirty="0" err="1"/>
              <a:t>of</a:t>
            </a:r>
            <a:r>
              <a:rPr lang="cs-CZ" altLang="cs-CZ" sz="2800" b="1" dirty="0"/>
              <a:t> </a:t>
            </a:r>
            <a:r>
              <a:rPr lang="cs-CZ" altLang="cs-CZ" sz="2800" b="1" dirty="0" err="1"/>
              <a:t>Legal</a:t>
            </a:r>
            <a:r>
              <a:rPr lang="cs-CZ" altLang="cs-CZ" sz="2800" b="1" dirty="0"/>
              <a:t> e-Deposit</a:t>
            </a:r>
            <a:endParaRPr lang="en-GB" altLang="cs-CZ" sz="2800" b="1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19176"/>
            <a:ext cx="8229600" cy="5106988"/>
          </a:xfrm>
        </p:spPr>
        <p:txBody>
          <a:bodyPr/>
          <a:lstStyle/>
          <a:p>
            <a:r>
              <a:rPr lang="cs-CZ" altLang="cs-CZ" sz="2000" b="1" dirty="0" smtClean="0"/>
              <a:t>network </a:t>
            </a:r>
            <a:r>
              <a:rPr lang="cs-CZ" altLang="cs-CZ" sz="2000" b="1" dirty="0" err="1" smtClean="0"/>
              <a:t>publications</a:t>
            </a:r>
            <a:r>
              <a:rPr lang="cs-CZ" altLang="cs-CZ" sz="2000" b="1" dirty="0" smtClean="0"/>
              <a:t> </a:t>
            </a:r>
            <a:r>
              <a:rPr lang="cs-CZ" altLang="cs-CZ" sz="2000" b="1" dirty="0" smtClean="0">
                <a:solidFill>
                  <a:srgbClr val="C00000"/>
                </a:solidFill>
              </a:rPr>
              <a:t>x</a:t>
            </a:r>
            <a:r>
              <a:rPr lang="cs-CZ" altLang="cs-CZ" sz="2000" b="1" dirty="0" smtClean="0"/>
              <a:t> web </a:t>
            </a:r>
            <a:r>
              <a:rPr lang="cs-CZ" altLang="cs-CZ" sz="2000" b="1" dirty="0" err="1" smtClean="0"/>
              <a:t>pages</a:t>
            </a:r>
            <a:endParaRPr lang="cs-CZ" altLang="cs-CZ" sz="2000" b="1" dirty="0" smtClean="0"/>
          </a:p>
          <a:p>
            <a:r>
              <a:rPr lang="cs-CZ" altLang="cs-CZ" sz="2000" b="1" dirty="0" smtClean="0"/>
              <a:t>use </a:t>
            </a:r>
            <a:r>
              <a:rPr lang="cs-CZ" altLang="cs-CZ" sz="2000" b="1" dirty="0" err="1" smtClean="0"/>
              <a:t>stipulatio</a:t>
            </a:r>
            <a:r>
              <a:rPr lang="cs-CZ" altLang="cs-CZ" sz="2000" b="1" dirty="0" err="1"/>
              <a:t>n</a:t>
            </a:r>
            <a:endParaRPr lang="cs-CZ" altLang="cs-CZ" sz="2000" b="1" dirty="0" smtClean="0"/>
          </a:p>
          <a:p>
            <a:pPr lvl="1"/>
            <a:r>
              <a:rPr lang="cs-CZ" altLang="cs-CZ" sz="1800" b="1" dirty="0" err="1" smtClean="0"/>
              <a:t>institutional</a:t>
            </a:r>
            <a:r>
              <a:rPr lang="cs-CZ" altLang="cs-CZ" sz="1800" b="1" dirty="0" smtClean="0"/>
              <a:t> use (</a:t>
            </a:r>
            <a:r>
              <a:rPr lang="cs-CZ" altLang="cs-CZ" sz="1800" b="1" dirty="0" err="1" smtClean="0"/>
              <a:t>processing</a:t>
            </a:r>
            <a:r>
              <a:rPr lang="cs-CZ" altLang="cs-CZ" sz="1800" b="1" dirty="0" smtClean="0"/>
              <a:t>, </a:t>
            </a:r>
            <a:r>
              <a:rPr lang="cs-CZ" altLang="cs-CZ" sz="1800" b="1" dirty="0" err="1" smtClean="0"/>
              <a:t>preservation</a:t>
            </a:r>
            <a:r>
              <a:rPr lang="cs-CZ" altLang="cs-CZ" sz="1800" b="1" dirty="0" smtClean="0"/>
              <a:t>, ...) </a:t>
            </a:r>
            <a:r>
              <a:rPr lang="cs-CZ" altLang="cs-CZ" sz="1800" b="1" dirty="0"/>
              <a:t>– </a:t>
            </a:r>
            <a:r>
              <a:rPr lang="cs-CZ" altLang="cs-CZ" sz="1800" b="1" i="1" dirty="0" err="1"/>
              <a:t>moral</a:t>
            </a:r>
            <a:r>
              <a:rPr lang="cs-CZ" altLang="cs-CZ" sz="1800" b="1" i="1" dirty="0"/>
              <a:t> </a:t>
            </a:r>
            <a:r>
              <a:rPr lang="cs-CZ" altLang="cs-CZ" sz="1800" b="1" i="1" dirty="0" err="1" smtClean="0"/>
              <a:t>rights</a:t>
            </a:r>
            <a:endParaRPr lang="cs-CZ" altLang="cs-CZ" sz="1800" b="1" dirty="0" smtClean="0"/>
          </a:p>
          <a:p>
            <a:pPr lvl="1"/>
            <a:r>
              <a:rPr lang="cs-CZ" altLang="cs-CZ" sz="1800" b="1" dirty="0" err="1" smtClean="0"/>
              <a:t>access</a:t>
            </a:r>
            <a:endParaRPr lang="cs-CZ" altLang="cs-CZ" sz="1800" b="1" dirty="0" smtClean="0"/>
          </a:p>
          <a:p>
            <a:pPr lvl="2"/>
            <a:r>
              <a:rPr lang="cs-CZ" altLang="cs-CZ" sz="1600" b="1" dirty="0" err="1" smtClean="0"/>
              <a:t>administrative</a:t>
            </a:r>
            <a:r>
              <a:rPr lang="cs-CZ" altLang="cs-CZ" sz="1600" b="1" dirty="0" smtClean="0"/>
              <a:t> </a:t>
            </a:r>
            <a:r>
              <a:rPr lang="cs-CZ" altLang="cs-CZ" sz="1600" b="1" dirty="0" err="1" smtClean="0"/>
              <a:t>law</a:t>
            </a:r>
            <a:endParaRPr lang="cs-CZ" altLang="cs-CZ" sz="1600" b="1" dirty="0" smtClean="0"/>
          </a:p>
          <a:p>
            <a:pPr lvl="2"/>
            <a:r>
              <a:rPr lang="cs-CZ" altLang="cs-CZ" sz="1600" b="1" dirty="0" err="1" smtClean="0"/>
              <a:t>author‘s</a:t>
            </a:r>
            <a:r>
              <a:rPr lang="cs-CZ" altLang="cs-CZ" sz="1600" b="1" dirty="0" smtClean="0"/>
              <a:t> </a:t>
            </a:r>
            <a:r>
              <a:rPr lang="cs-CZ" altLang="cs-CZ" sz="1600" b="1" dirty="0" err="1" smtClean="0"/>
              <a:t>law</a:t>
            </a:r>
            <a:r>
              <a:rPr lang="cs-CZ" altLang="cs-CZ" sz="1600" b="1" dirty="0" smtClean="0"/>
              <a:t> (EU copyright) </a:t>
            </a:r>
          </a:p>
          <a:p>
            <a:pPr lvl="3"/>
            <a:r>
              <a:rPr lang="cs-CZ" altLang="cs-CZ" sz="1200" b="1" dirty="0" err="1" smtClean="0"/>
              <a:t>Directive</a:t>
            </a:r>
            <a:r>
              <a:rPr lang="cs-CZ" altLang="cs-CZ" sz="1200" b="1" dirty="0" smtClean="0"/>
              <a:t> 2001/29/EC – Art. 5/3/n (not </a:t>
            </a:r>
            <a:r>
              <a:rPr lang="cs-CZ" altLang="cs-CZ" sz="1200" b="1" dirty="0" err="1" smtClean="0"/>
              <a:t>subject</a:t>
            </a:r>
            <a:r>
              <a:rPr lang="cs-CZ" altLang="cs-CZ" sz="1200" b="1" dirty="0" smtClean="0"/>
              <a:t> to </a:t>
            </a:r>
            <a:r>
              <a:rPr lang="cs-CZ" altLang="cs-CZ" sz="1200" b="1" dirty="0" err="1" smtClean="0"/>
              <a:t>purchase</a:t>
            </a:r>
            <a:r>
              <a:rPr lang="cs-CZ" altLang="cs-CZ" sz="1200" b="1" dirty="0" smtClean="0"/>
              <a:t> </a:t>
            </a:r>
            <a:r>
              <a:rPr lang="cs-CZ" altLang="cs-CZ" sz="1200" b="1" dirty="0" err="1" smtClean="0"/>
              <a:t>or</a:t>
            </a:r>
            <a:r>
              <a:rPr lang="cs-CZ" altLang="cs-CZ" sz="1200" b="1" dirty="0" smtClean="0"/>
              <a:t> </a:t>
            </a:r>
            <a:r>
              <a:rPr lang="cs-CZ" altLang="cs-CZ" sz="1200" b="1" dirty="0" err="1" smtClean="0">
                <a:solidFill>
                  <a:srgbClr val="C00000"/>
                </a:solidFill>
              </a:rPr>
              <a:t>licensing</a:t>
            </a:r>
            <a:r>
              <a:rPr lang="cs-CZ" altLang="cs-CZ" sz="1200" b="1" dirty="0" smtClean="0">
                <a:solidFill>
                  <a:srgbClr val="C00000"/>
                </a:solidFill>
              </a:rPr>
              <a:t> </a:t>
            </a:r>
            <a:r>
              <a:rPr lang="cs-CZ" altLang="cs-CZ" sz="1200" b="1" dirty="0" err="1" smtClean="0">
                <a:solidFill>
                  <a:srgbClr val="C00000"/>
                </a:solidFill>
              </a:rPr>
              <a:t>terms</a:t>
            </a:r>
            <a:r>
              <a:rPr lang="cs-CZ" altLang="cs-CZ" sz="1200" b="1" dirty="0" smtClean="0"/>
              <a:t>)</a:t>
            </a:r>
            <a:endParaRPr lang="cs-CZ" altLang="cs-CZ" sz="1200" b="1" dirty="0"/>
          </a:p>
          <a:p>
            <a:pPr marL="0" indent="0">
              <a:buNone/>
            </a:pPr>
            <a:r>
              <a:rPr lang="cs-CZ" altLang="cs-CZ" sz="2400" b="1" dirty="0" smtClean="0"/>
              <a:t>	</a:t>
            </a:r>
            <a:r>
              <a:rPr lang="cs-CZ" altLang="cs-CZ" sz="1800" b="1" dirty="0" err="1" smtClean="0">
                <a:solidFill>
                  <a:srgbClr val="C00000"/>
                </a:solidFill>
              </a:rPr>
              <a:t>author‘s-law</a:t>
            </a:r>
            <a:r>
              <a:rPr lang="cs-CZ" altLang="cs-CZ" sz="1800" b="1" dirty="0" smtClean="0">
                <a:solidFill>
                  <a:srgbClr val="C00000"/>
                </a:solidFill>
              </a:rPr>
              <a:t> </a:t>
            </a:r>
            <a:r>
              <a:rPr lang="cs-CZ" altLang="cs-CZ" sz="1800" b="1" dirty="0" err="1" smtClean="0">
                <a:solidFill>
                  <a:srgbClr val="C00000"/>
                </a:solidFill>
              </a:rPr>
              <a:t>based</a:t>
            </a:r>
            <a:r>
              <a:rPr lang="cs-CZ" altLang="cs-CZ" sz="1800" b="1" dirty="0" smtClean="0">
                <a:solidFill>
                  <a:srgbClr val="C00000"/>
                </a:solidFill>
              </a:rPr>
              <a:t> </a:t>
            </a:r>
            <a:r>
              <a:rPr lang="cs-CZ" altLang="cs-CZ" sz="1800" b="1" dirty="0" err="1" smtClean="0">
                <a:solidFill>
                  <a:srgbClr val="C00000"/>
                </a:solidFill>
              </a:rPr>
              <a:t>access</a:t>
            </a:r>
            <a:r>
              <a:rPr lang="cs-CZ" altLang="cs-CZ" sz="1800" b="1" dirty="0" smtClean="0">
                <a:solidFill>
                  <a:srgbClr val="C00000"/>
                </a:solidFill>
              </a:rPr>
              <a:t> to </a:t>
            </a:r>
            <a:r>
              <a:rPr lang="cs-CZ" altLang="cs-CZ" sz="1800" b="1" dirty="0" err="1" smtClean="0">
                <a:solidFill>
                  <a:srgbClr val="C00000"/>
                </a:solidFill>
              </a:rPr>
              <a:t>the</a:t>
            </a:r>
            <a:r>
              <a:rPr lang="cs-CZ" altLang="cs-CZ" sz="1800" b="1" dirty="0" smtClean="0">
                <a:solidFill>
                  <a:srgbClr val="C00000"/>
                </a:solidFill>
              </a:rPr>
              <a:t> e-deposit </a:t>
            </a:r>
            <a:r>
              <a:rPr lang="cs-CZ" altLang="cs-CZ" sz="1800" b="1" dirty="0" err="1" smtClean="0">
                <a:solidFill>
                  <a:srgbClr val="C00000"/>
                </a:solidFill>
              </a:rPr>
              <a:t>items</a:t>
            </a:r>
            <a:r>
              <a:rPr lang="cs-CZ" altLang="cs-CZ" sz="1800" b="1" dirty="0" smtClean="0">
                <a:solidFill>
                  <a:srgbClr val="C00000"/>
                </a:solidFill>
              </a:rPr>
              <a:t> (</a:t>
            </a:r>
            <a:r>
              <a:rPr lang="cs-CZ" altLang="cs-CZ" sz="1800" b="1" dirty="0" err="1" smtClean="0">
                <a:solidFill>
                  <a:srgbClr val="C00000"/>
                </a:solidFill>
              </a:rPr>
              <a:t>commercial</a:t>
            </a:r>
            <a:r>
              <a:rPr lang="cs-CZ" altLang="cs-CZ" sz="1800" b="1" dirty="0" smtClean="0">
                <a:solidFill>
                  <a:srgbClr val="C00000"/>
                </a:solidFill>
              </a:rPr>
              <a:t> 	online </a:t>
            </a:r>
            <a:r>
              <a:rPr lang="cs-CZ" altLang="cs-CZ" sz="1800" b="1" dirty="0" err="1" smtClean="0">
                <a:solidFill>
                  <a:srgbClr val="C00000"/>
                </a:solidFill>
              </a:rPr>
              <a:t>only</a:t>
            </a:r>
            <a:r>
              <a:rPr lang="cs-CZ" altLang="cs-CZ" sz="1800" b="1" dirty="0" smtClean="0">
                <a:solidFill>
                  <a:srgbClr val="C00000"/>
                </a:solidFill>
              </a:rPr>
              <a:t>) </a:t>
            </a:r>
            <a:r>
              <a:rPr lang="cs-CZ" altLang="cs-CZ" sz="1800" b="1" dirty="0" err="1" smtClean="0">
                <a:solidFill>
                  <a:srgbClr val="C00000"/>
                </a:solidFill>
              </a:rPr>
              <a:t>is</a:t>
            </a:r>
            <a:r>
              <a:rPr lang="cs-CZ" altLang="cs-CZ" sz="1800" b="1" dirty="0" smtClean="0">
                <a:solidFill>
                  <a:srgbClr val="C00000"/>
                </a:solidFill>
              </a:rPr>
              <a:t> not </a:t>
            </a:r>
            <a:r>
              <a:rPr lang="cs-CZ" altLang="cs-CZ" sz="1800" b="1" dirty="0" err="1" smtClean="0">
                <a:solidFill>
                  <a:srgbClr val="C00000"/>
                </a:solidFill>
              </a:rPr>
              <a:t>possible</a:t>
            </a:r>
            <a:r>
              <a:rPr lang="cs-CZ" altLang="cs-CZ" sz="1800" b="1" dirty="0" smtClean="0">
                <a:solidFill>
                  <a:srgbClr val="C00000"/>
                </a:solidFill>
              </a:rPr>
              <a:t>, </a:t>
            </a:r>
            <a:r>
              <a:rPr lang="cs-CZ" altLang="cs-CZ" sz="1800" b="1" dirty="0" err="1" smtClean="0">
                <a:solidFill>
                  <a:srgbClr val="C00000"/>
                </a:solidFill>
              </a:rPr>
              <a:t>save</a:t>
            </a:r>
            <a:r>
              <a:rPr lang="cs-CZ" altLang="cs-CZ" sz="1800" b="1" dirty="0" smtClean="0">
                <a:solidFill>
                  <a:srgbClr val="C00000"/>
                </a:solidFill>
              </a:rPr>
              <a:t> 	</a:t>
            </a:r>
            <a:r>
              <a:rPr lang="cs-CZ" altLang="cs-CZ" sz="1800" b="1" dirty="0" err="1" smtClean="0">
                <a:solidFill>
                  <a:srgbClr val="C00000"/>
                </a:solidFill>
              </a:rPr>
              <a:t>for</a:t>
            </a:r>
            <a:r>
              <a:rPr lang="cs-CZ" altLang="cs-CZ" sz="1800" b="1" dirty="0" smtClean="0">
                <a:solidFill>
                  <a:srgbClr val="C00000"/>
                </a:solidFill>
              </a:rPr>
              <a:t> </a:t>
            </a:r>
            <a:r>
              <a:rPr lang="cs-CZ" altLang="cs-CZ" sz="1800" b="1" dirty="0" err="1" smtClean="0">
                <a:solidFill>
                  <a:srgbClr val="C00000"/>
                </a:solidFill>
              </a:rPr>
              <a:t>rightholder‘s</a:t>
            </a:r>
            <a:r>
              <a:rPr lang="cs-CZ" altLang="cs-CZ" sz="1800" b="1" dirty="0" smtClean="0">
                <a:solidFill>
                  <a:srgbClr val="C00000"/>
                </a:solidFill>
              </a:rPr>
              <a:t> </a:t>
            </a:r>
            <a:r>
              <a:rPr lang="cs-CZ" altLang="cs-CZ" sz="1800" b="1" dirty="0" err="1" smtClean="0">
                <a:solidFill>
                  <a:srgbClr val="C00000"/>
                </a:solidFill>
              </a:rPr>
              <a:t>consent</a:t>
            </a:r>
            <a:endParaRPr lang="cs-CZ" altLang="cs-CZ" sz="18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cs-CZ" altLang="cs-CZ" sz="1800" b="1" dirty="0"/>
              <a:t>	</a:t>
            </a:r>
            <a:r>
              <a:rPr lang="cs-CZ" altLang="cs-CZ" sz="1800" b="1" dirty="0" smtClean="0"/>
              <a:t>	</a:t>
            </a:r>
            <a:r>
              <a:rPr lang="cs-CZ" altLang="cs-CZ" sz="1400" dirty="0" smtClean="0"/>
              <a:t>- non-</a:t>
            </a:r>
            <a:r>
              <a:rPr lang="cs-CZ" altLang="cs-CZ" sz="1400" dirty="0" err="1" smtClean="0"/>
              <a:t>commercial</a:t>
            </a:r>
            <a:r>
              <a:rPr lang="cs-CZ" altLang="cs-CZ" sz="1400" dirty="0" smtClean="0"/>
              <a:t> </a:t>
            </a:r>
            <a:r>
              <a:rPr lang="cs-CZ" altLang="cs-CZ" sz="1400" dirty="0" err="1" smtClean="0"/>
              <a:t>with</a:t>
            </a:r>
            <a:r>
              <a:rPr lang="cs-CZ" altLang="cs-CZ" sz="1400" dirty="0" smtClean="0"/>
              <a:t> TPM?</a:t>
            </a:r>
          </a:p>
          <a:p>
            <a:pPr marL="0" indent="0">
              <a:buNone/>
            </a:pPr>
            <a:r>
              <a:rPr lang="cs-CZ" altLang="cs-CZ" sz="1400" dirty="0"/>
              <a:t>	</a:t>
            </a:r>
            <a:r>
              <a:rPr lang="cs-CZ" altLang="cs-CZ" sz="1400" dirty="0" smtClean="0"/>
              <a:t>	- </a:t>
            </a:r>
            <a:r>
              <a:rPr lang="cs-CZ" altLang="cs-CZ" sz="1400" dirty="0" err="1" smtClean="0"/>
              <a:t>territoriality</a:t>
            </a:r>
            <a:r>
              <a:rPr lang="cs-CZ" altLang="cs-CZ" sz="1400" dirty="0" smtClean="0"/>
              <a:t> </a:t>
            </a:r>
            <a:r>
              <a:rPr lang="cs-CZ" altLang="cs-CZ" sz="1400" dirty="0" err="1" smtClean="0"/>
              <a:t>of</a:t>
            </a:r>
            <a:r>
              <a:rPr lang="cs-CZ" altLang="cs-CZ" sz="1400" dirty="0" smtClean="0"/>
              <a:t> </a:t>
            </a:r>
            <a:r>
              <a:rPr lang="cs-CZ" altLang="cs-CZ" sz="1400" dirty="0" err="1" smtClean="0"/>
              <a:t>the</a:t>
            </a:r>
            <a:r>
              <a:rPr lang="cs-CZ" altLang="cs-CZ" sz="1400" dirty="0" smtClean="0"/>
              <a:t> copyright =&gt; </a:t>
            </a:r>
            <a:r>
              <a:rPr lang="cs-CZ" altLang="cs-CZ" sz="1400" dirty="0" err="1" smtClean="0"/>
              <a:t>force</a:t>
            </a:r>
            <a:r>
              <a:rPr lang="cs-CZ" altLang="cs-CZ" sz="1400" dirty="0" smtClean="0"/>
              <a:t> </a:t>
            </a:r>
            <a:r>
              <a:rPr lang="cs-CZ" altLang="cs-CZ" sz="1400" dirty="0" err="1" smtClean="0"/>
              <a:t>of</a:t>
            </a:r>
            <a:r>
              <a:rPr lang="cs-CZ" altLang="cs-CZ" sz="1400" dirty="0" smtClean="0"/>
              <a:t> public </a:t>
            </a:r>
            <a:r>
              <a:rPr lang="cs-CZ" altLang="cs-CZ" sz="1400" dirty="0" err="1" smtClean="0"/>
              <a:t>licences</a:t>
            </a:r>
            <a:r>
              <a:rPr lang="cs-CZ" altLang="cs-CZ" sz="1400" dirty="0" smtClean="0"/>
              <a:t>?</a:t>
            </a:r>
            <a:endParaRPr lang="cs-CZ" altLang="cs-CZ" sz="1400" dirty="0"/>
          </a:p>
          <a:p>
            <a:r>
              <a:rPr lang="cs-CZ" altLang="cs-CZ" sz="2000" b="1" dirty="0" err="1" smtClean="0"/>
              <a:t>scope</a:t>
            </a:r>
            <a:r>
              <a:rPr lang="cs-CZ" altLang="cs-CZ" sz="2000" b="1" dirty="0" smtClean="0"/>
              <a:t> </a:t>
            </a:r>
            <a:r>
              <a:rPr lang="cs-CZ" altLang="cs-CZ" sz="2000" b="1" dirty="0" err="1" smtClean="0"/>
              <a:t>of</a:t>
            </a:r>
            <a:r>
              <a:rPr lang="cs-CZ" altLang="cs-CZ" sz="2000" b="1" dirty="0" smtClean="0"/>
              <a:t> </a:t>
            </a:r>
            <a:r>
              <a:rPr lang="cs-CZ" altLang="cs-CZ" sz="2000" b="1" dirty="0" err="1" smtClean="0"/>
              <a:t>the</a:t>
            </a:r>
            <a:r>
              <a:rPr lang="cs-CZ" altLang="cs-CZ" sz="2000" b="1" dirty="0" smtClean="0"/>
              <a:t> </a:t>
            </a:r>
            <a:r>
              <a:rPr lang="cs-CZ" altLang="cs-CZ" sz="2000" b="1" dirty="0" err="1" smtClean="0"/>
              <a:t>law</a:t>
            </a:r>
            <a:endParaRPr lang="cs-CZ" altLang="cs-CZ" sz="2000" b="1" dirty="0" smtClean="0"/>
          </a:p>
          <a:p>
            <a:pPr lvl="1"/>
            <a:r>
              <a:rPr lang="cs-CZ" altLang="cs-CZ" sz="1800" dirty="0" err="1" smtClean="0"/>
              <a:t>audiovisual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works</a:t>
            </a:r>
            <a:r>
              <a:rPr lang="cs-CZ" altLang="cs-CZ" sz="1800" dirty="0" smtClean="0"/>
              <a:t> </a:t>
            </a:r>
            <a:r>
              <a:rPr lang="cs-CZ" altLang="cs-CZ" sz="1800" i="1" dirty="0" smtClean="0"/>
              <a:t>(</a:t>
            </a:r>
            <a:r>
              <a:rPr lang="cs-CZ" altLang="cs-CZ" sz="1800" i="1" dirty="0" err="1" smtClean="0"/>
              <a:t>project</a:t>
            </a:r>
            <a:r>
              <a:rPr lang="cs-CZ" altLang="cs-CZ" sz="1800" i="1" dirty="0" smtClean="0"/>
              <a:t> </a:t>
            </a:r>
            <a:r>
              <a:rPr lang="cs-CZ" altLang="cs-CZ" sz="1800" i="1" dirty="0" err="1" smtClean="0"/>
              <a:t>outputs</a:t>
            </a:r>
            <a:r>
              <a:rPr lang="cs-CZ" altLang="cs-CZ" sz="1800" i="1" dirty="0" smtClean="0"/>
              <a:t>, „non-</a:t>
            </a:r>
            <a:r>
              <a:rPr lang="cs-CZ" altLang="cs-CZ" sz="1800" i="1" dirty="0" err="1" smtClean="0"/>
              <a:t>cinematographic</a:t>
            </a:r>
            <a:r>
              <a:rPr lang="cs-CZ" altLang="cs-CZ" sz="1800" i="1" dirty="0" smtClean="0"/>
              <a:t>“)</a:t>
            </a:r>
          </a:p>
          <a:p>
            <a:pPr lvl="1"/>
            <a:r>
              <a:rPr lang="cs-CZ" altLang="cs-CZ" sz="1800" dirty="0" err="1" smtClean="0"/>
              <a:t>computer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programmes</a:t>
            </a:r>
            <a:r>
              <a:rPr lang="cs-CZ" altLang="cs-CZ" sz="1800" dirty="0" smtClean="0"/>
              <a:t> </a:t>
            </a:r>
            <a:r>
              <a:rPr lang="cs-CZ" altLang="cs-CZ" sz="1800" i="1" dirty="0" smtClean="0"/>
              <a:t>(</a:t>
            </a:r>
            <a:r>
              <a:rPr lang="cs-CZ" altLang="cs-CZ" sz="1800" i="1" dirty="0" err="1" smtClean="0"/>
              <a:t>items</a:t>
            </a:r>
            <a:r>
              <a:rPr lang="cs-CZ" altLang="cs-CZ" sz="1800" i="1" dirty="0" smtClean="0"/>
              <a:t> </a:t>
            </a:r>
            <a:r>
              <a:rPr lang="cs-CZ" altLang="cs-CZ" sz="1800" i="1" dirty="0" err="1" smtClean="0"/>
              <a:t>with</a:t>
            </a:r>
            <a:r>
              <a:rPr lang="cs-CZ" altLang="cs-CZ" sz="1800" i="1" dirty="0" smtClean="0"/>
              <a:t> </a:t>
            </a:r>
            <a:r>
              <a:rPr lang="cs-CZ" altLang="cs-CZ" sz="1800" i="1" dirty="0" err="1" smtClean="0"/>
              <a:t>interactive</a:t>
            </a:r>
            <a:r>
              <a:rPr lang="cs-CZ" altLang="cs-CZ" sz="1800" i="1" dirty="0" smtClean="0"/>
              <a:t> </a:t>
            </a:r>
            <a:r>
              <a:rPr lang="cs-CZ" altLang="cs-CZ" sz="1800" i="1" dirty="0" err="1" smtClean="0"/>
              <a:t>elements</a:t>
            </a:r>
            <a:r>
              <a:rPr lang="cs-CZ" altLang="cs-CZ" sz="1800" i="1" dirty="0" smtClean="0"/>
              <a:t>, </a:t>
            </a:r>
            <a:r>
              <a:rPr lang="cs-CZ" altLang="cs-CZ" sz="1800" i="1" dirty="0" err="1" smtClean="0"/>
              <a:t>games</a:t>
            </a:r>
            <a:r>
              <a:rPr lang="cs-CZ" altLang="cs-CZ" sz="1800" i="1" dirty="0" smtClean="0"/>
              <a:t>)</a:t>
            </a:r>
          </a:p>
          <a:p>
            <a:pPr lvl="1"/>
            <a:r>
              <a:rPr lang="cs-CZ" altLang="cs-CZ" sz="1800" dirty="0" err="1" smtClean="0"/>
              <a:t>theses</a:t>
            </a:r>
            <a:r>
              <a:rPr lang="cs-CZ" altLang="cs-CZ" sz="1800" dirty="0" smtClean="0"/>
              <a:t>, </a:t>
            </a:r>
            <a:r>
              <a:rPr lang="cs-CZ" altLang="cs-CZ" sz="1800" dirty="0" err="1" smtClean="0"/>
              <a:t>dissertations</a:t>
            </a:r>
            <a:r>
              <a:rPr lang="cs-CZ" altLang="cs-CZ" sz="1800" dirty="0" smtClean="0"/>
              <a:t>, </a:t>
            </a:r>
            <a:r>
              <a:rPr lang="cs-CZ" altLang="cs-CZ" sz="1800" dirty="0" err="1" smtClean="0"/>
              <a:t>academic</a:t>
            </a:r>
            <a:r>
              <a:rPr lang="cs-CZ" altLang="cs-CZ" sz="1800" dirty="0" smtClean="0"/>
              <a:t>/</a:t>
            </a:r>
            <a:r>
              <a:rPr lang="cs-CZ" altLang="cs-CZ" sz="1800" dirty="0" err="1" smtClean="0"/>
              <a:t>scholarly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repositories</a:t>
            </a:r>
            <a:r>
              <a:rPr lang="cs-CZ" altLang="cs-CZ" sz="1800" dirty="0" smtClean="0"/>
              <a:t>, open data</a:t>
            </a:r>
          </a:p>
        </p:txBody>
      </p:sp>
      <p:pic>
        <p:nvPicPr>
          <p:cNvPr id="4100" name="Picture 4" descr="nklogo_cmyk 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76350" cy="101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05614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1162472" cy="476250"/>
          </a:xfrm>
        </p:spPr>
        <p:txBody>
          <a:bodyPr/>
          <a:lstStyle/>
          <a:p>
            <a:r>
              <a:rPr lang="cs-CZ" altLang="cs-CZ" dirty="0" smtClean="0"/>
              <a:t>25. 11. 2013</a:t>
            </a:r>
            <a:endParaRPr lang="cs-CZ" alt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07704" y="6245225"/>
            <a:ext cx="5328592" cy="476250"/>
          </a:xfrm>
        </p:spPr>
        <p:txBody>
          <a:bodyPr/>
          <a:lstStyle/>
          <a:p>
            <a:r>
              <a:rPr lang="cs-CZ" altLang="cs-CZ" dirty="0"/>
              <a:t>Czech Republic - Z. Matušík, </a:t>
            </a:r>
            <a:r>
              <a:rPr lang="cs-CZ" dirty="0"/>
              <a:t>e-</a:t>
            </a:r>
            <a:r>
              <a:rPr lang="cs-CZ" dirty="0" err="1"/>
              <a:t>Publication</a:t>
            </a:r>
            <a:r>
              <a:rPr lang="cs-CZ" dirty="0"/>
              <a:t> </a:t>
            </a:r>
            <a:r>
              <a:rPr lang="cs-CZ" dirty="0" err="1"/>
              <a:t>Legal</a:t>
            </a:r>
            <a:r>
              <a:rPr lang="cs-CZ" dirty="0"/>
              <a:t> Deposit</a:t>
            </a:r>
            <a:endParaRPr lang="cs-CZ" altLang="cs-CZ" dirty="0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7812360" y="6309320"/>
            <a:ext cx="909464" cy="476250"/>
          </a:xfrm>
        </p:spPr>
        <p:txBody>
          <a:bodyPr/>
          <a:lstStyle/>
          <a:p>
            <a:fld id="{EA073FC4-76A7-4A9C-8F29-9B0CB4AD647D}" type="slidenum">
              <a:rPr lang="cs-CZ" altLang="cs-CZ"/>
              <a:pPr/>
              <a:t>9</a:t>
            </a:fld>
            <a:endParaRPr lang="cs-CZ" altLang="cs-CZ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350" y="274639"/>
            <a:ext cx="7283450" cy="634082"/>
          </a:xfrm>
        </p:spPr>
        <p:txBody>
          <a:bodyPr/>
          <a:lstStyle/>
          <a:p>
            <a:r>
              <a:rPr lang="cs-CZ" altLang="cs-CZ" sz="2800" b="1" dirty="0" err="1"/>
              <a:t>Substantive</a:t>
            </a:r>
            <a:r>
              <a:rPr lang="cs-CZ" altLang="cs-CZ" sz="2800" b="1" dirty="0"/>
              <a:t> </a:t>
            </a:r>
            <a:r>
              <a:rPr lang="cs-CZ" altLang="cs-CZ" sz="2800" b="1" dirty="0" err="1" smtClean="0"/>
              <a:t>Issues</a:t>
            </a:r>
            <a:r>
              <a:rPr lang="cs-CZ" altLang="cs-CZ" sz="2800" b="1" dirty="0" smtClean="0"/>
              <a:t> </a:t>
            </a:r>
            <a:r>
              <a:rPr lang="cs-CZ" altLang="cs-CZ" sz="2800" b="1" dirty="0" err="1"/>
              <a:t>of</a:t>
            </a:r>
            <a:r>
              <a:rPr lang="cs-CZ" altLang="cs-CZ" sz="2800" b="1" dirty="0"/>
              <a:t> </a:t>
            </a:r>
            <a:r>
              <a:rPr lang="cs-CZ" altLang="cs-CZ" sz="2800" b="1" dirty="0" err="1"/>
              <a:t>Legal</a:t>
            </a:r>
            <a:r>
              <a:rPr lang="cs-CZ" altLang="cs-CZ" sz="2800" b="1" dirty="0"/>
              <a:t> e-Deposit</a:t>
            </a:r>
            <a:endParaRPr lang="en-GB" altLang="cs-CZ" sz="2800" b="1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4744"/>
            <a:ext cx="8229600" cy="5001420"/>
          </a:xfrm>
        </p:spPr>
        <p:txBody>
          <a:bodyPr/>
          <a:lstStyle/>
          <a:p>
            <a:r>
              <a:rPr lang="cs-CZ" altLang="cs-CZ" sz="1600" b="1" i="1" dirty="0" err="1"/>
              <a:t>scholarly</a:t>
            </a:r>
            <a:r>
              <a:rPr lang="cs-CZ" altLang="cs-CZ" sz="1600" b="1" i="1" dirty="0"/>
              <a:t> </a:t>
            </a:r>
            <a:r>
              <a:rPr lang="cs-CZ" altLang="cs-CZ" sz="1600" b="1" i="1" dirty="0" err="1"/>
              <a:t>publications</a:t>
            </a:r>
            <a:r>
              <a:rPr lang="cs-CZ" altLang="cs-CZ" sz="1600" b="1" i="1" dirty="0"/>
              <a:t> to </a:t>
            </a:r>
            <a:r>
              <a:rPr lang="cs-CZ" altLang="cs-CZ" sz="1600" b="1" i="1" dirty="0" err="1"/>
              <a:t>be</a:t>
            </a:r>
            <a:r>
              <a:rPr lang="cs-CZ" altLang="cs-CZ" sz="1600" b="1" i="1" dirty="0"/>
              <a:t> </a:t>
            </a:r>
            <a:r>
              <a:rPr lang="cs-CZ" altLang="cs-CZ" sz="1600" b="1" i="1" dirty="0" err="1"/>
              <a:t>evaluated</a:t>
            </a:r>
            <a:r>
              <a:rPr lang="cs-CZ" altLang="cs-CZ" sz="1600" b="1" i="1" dirty="0"/>
              <a:t> by </a:t>
            </a:r>
            <a:r>
              <a:rPr lang="cs-CZ" altLang="cs-CZ" sz="1600" b="1" i="1" dirty="0" err="1"/>
              <a:t>the</a:t>
            </a:r>
            <a:r>
              <a:rPr lang="cs-CZ" altLang="cs-CZ" sz="1600" b="1" i="1" dirty="0"/>
              <a:t> Grant </a:t>
            </a:r>
            <a:r>
              <a:rPr lang="cs-CZ" altLang="cs-CZ" sz="1600" b="1" i="1" dirty="0" err="1"/>
              <a:t>Agency</a:t>
            </a:r>
            <a:r>
              <a:rPr lang="cs-CZ" altLang="cs-CZ" sz="1600" b="1" i="1" dirty="0"/>
              <a:t>  </a:t>
            </a:r>
            <a:r>
              <a:rPr lang="cs-CZ" altLang="cs-CZ" sz="1400" i="1" dirty="0"/>
              <a:t>(</a:t>
            </a:r>
            <a:r>
              <a:rPr lang="cs-CZ" altLang="cs-CZ" sz="1400" i="1" dirty="0" err="1"/>
              <a:t>remote</a:t>
            </a:r>
            <a:r>
              <a:rPr lang="cs-CZ" altLang="cs-CZ" sz="1400" i="1" dirty="0"/>
              <a:t> </a:t>
            </a:r>
            <a:r>
              <a:rPr lang="cs-CZ" altLang="cs-CZ" sz="1400" i="1" dirty="0" err="1" smtClean="0"/>
              <a:t>access</a:t>
            </a:r>
            <a:r>
              <a:rPr lang="cs-CZ" altLang="cs-CZ" sz="1400" i="1" dirty="0" smtClean="0"/>
              <a:t>?)</a:t>
            </a:r>
            <a:endParaRPr lang="cs-CZ" altLang="cs-CZ" sz="1400" i="1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1600" b="1" dirty="0" err="1" smtClean="0"/>
              <a:t>proposed</a:t>
            </a:r>
            <a:r>
              <a:rPr lang="cs-CZ" altLang="cs-CZ" sz="1600" b="1" dirty="0" smtClean="0"/>
              <a:t> </a:t>
            </a:r>
            <a:r>
              <a:rPr lang="cs-CZ" altLang="cs-CZ" sz="1600" b="1" dirty="0" err="1" smtClean="0"/>
              <a:t>solution</a:t>
            </a:r>
            <a:endParaRPr lang="cs-CZ" altLang="cs-CZ" sz="1600" b="1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cs-CZ" altLang="cs-CZ" sz="1600" b="1" dirty="0" err="1" smtClean="0"/>
              <a:t>National</a:t>
            </a:r>
            <a:r>
              <a:rPr lang="cs-CZ" altLang="cs-CZ" sz="1600" b="1" dirty="0" smtClean="0"/>
              <a:t> </a:t>
            </a:r>
            <a:r>
              <a:rPr lang="cs-CZ" altLang="cs-CZ" sz="1600" b="1" dirty="0" err="1" smtClean="0"/>
              <a:t>Library</a:t>
            </a:r>
            <a:r>
              <a:rPr lang="cs-CZ" altLang="cs-CZ" sz="1600" b="1" dirty="0" smtClean="0"/>
              <a:t> - </a:t>
            </a:r>
            <a:r>
              <a:rPr lang="cs-CZ" altLang="cs-CZ" sz="1600" dirty="0" smtClean="0"/>
              <a:t> </a:t>
            </a:r>
            <a:r>
              <a:rPr lang="cs-CZ" altLang="cs-CZ" sz="1600" dirty="0" err="1" smtClean="0"/>
              <a:t>concentration</a:t>
            </a:r>
            <a:r>
              <a:rPr lang="cs-CZ" altLang="cs-CZ" sz="1600" dirty="0" smtClean="0"/>
              <a:t> </a:t>
            </a:r>
            <a:r>
              <a:rPr lang="cs-CZ" altLang="cs-CZ" sz="1600" dirty="0" err="1" smtClean="0"/>
              <a:t>of</a:t>
            </a:r>
            <a:r>
              <a:rPr lang="cs-CZ" altLang="cs-CZ" sz="1600" dirty="0" smtClean="0"/>
              <a:t> </a:t>
            </a:r>
            <a:r>
              <a:rPr lang="cs-CZ" altLang="cs-CZ" sz="1600" dirty="0" err="1" smtClean="0"/>
              <a:t>means</a:t>
            </a:r>
            <a:r>
              <a:rPr lang="cs-CZ" altLang="cs-CZ" sz="1600" dirty="0" smtClean="0"/>
              <a:t>, trust </a:t>
            </a:r>
            <a:r>
              <a:rPr lang="cs-CZ" altLang="cs-CZ" sz="1600" dirty="0" err="1" smtClean="0"/>
              <a:t>of</a:t>
            </a:r>
            <a:r>
              <a:rPr lang="cs-CZ" altLang="cs-CZ" sz="1600" dirty="0" smtClean="0"/>
              <a:t> </a:t>
            </a:r>
            <a:r>
              <a:rPr lang="cs-CZ" altLang="cs-CZ" sz="1600" dirty="0" err="1" smtClean="0"/>
              <a:t>publishers</a:t>
            </a:r>
            <a:r>
              <a:rPr lang="cs-CZ" altLang="cs-CZ" sz="1600" dirty="0" smtClean="0"/>
              <a:t> </a:t>
            </a:r>
            <a:r>
              <a:rPr lang="cs-CZ" altLang="cs-CZ" sz="1600" dirty="0"/>
              <a:t>=&gt; </a:t>
            </a:r>
          </a:p>
          <a:p>
            <a:pPr marL="457200" lvl="1" indent="0">
              <a:buNone/>
            </a:pPr>
            <a:r>
              <a:rPr lang="cs-CZ" altLang="cs-CZ" sz="1600" dirty="0"/>
              <a:t>	</a:t>
            </a:r>
            <a:r>
              <a:rPr lang="cs-CZ" altLang="cs-CZ" sz="1600" dirty="0" err="1" smtClean="0"/>
              <a:t>processing</a:t>
            </a:r>
            <a:r>
              <a:rPr lang="cs-CZ" altLang="cs-CZ" sz="1600" dirty="0" smtClean="0"/>
              <a:t>, </a:t>
            </a:r>
            <a:r>
              <a:rPr lang="cs-CZ" altLang="cs-CZ" sz="1600" dirty="0" err="1" smtClean="0"/>
              <a:t>storage</a:t>
            </a:r>
            <a:r>
              <a:rPr lang="cs-CZ" altLang="cs-CZ" sz="1600" dirty="0" smtClean="0"/>
              <a:t>, </a:t>
            </a:r>
            <a:r>
              <a:rPr lang="cs-CZ" altLang="cs-CZ" sz="1600" dirty="0" err="1" smtClean="0"/>
              <a:t>preservation</a:t>
            </a:r>
            <a:r>
              <a:rPr lang="cs-CZ" altLang="cs-CZ" sz="1600" dirty="0" smtClean="0"/>
              <a:t>, </a:t>
            </a:r>
            <a:r>
              <a:rPr lang="cs-CZ" altLang="cs-CZ" sz="1600" dirty="0" err="1" smtClean="0"/>
              <a:t>making</a:t>
            </a:r>
            <a:r>
              <a:rPr lang="cs-CZ" altLang="cs-CZ" sz="1600" dirty="0" smtClean="0"/>
              <a:t> </a:t>
            </a:r>
            <a:r>
              <a:rPr lang="cs-CZ" altLang="cs-CZ" sz="1600" dirty="0" err="1" smtClean="0"/>
              <a:t>available</a:t>
            </a:r>
            <a:endParaRPr lang="cs-CZ" altLang="cs-CZ" sz="1600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cs-CZ" altLang="cs-CZ" sz="1600" b="1" dirty="0" err="1" smtClean="0"/>
              <a:t>other</a:t>
            </a:r>
            <a:r>
              <a:rPr lang="cs-CZ" altLang="cs-CZ" sz="1600" b="1" dirty="0" smtClean="0"/>
              <a:t> </a:t>
            </a:r>
            <a:r>
              <a:rPr lang="cs-CZ" altLang="cs-CZ" sz="1600" b="1" smtClean="0"/>
              <a:t>authorised </a:t>
            </a:r>
            <a:r>
              <a:rPr lang="cs-CZ" altLang="cs-CZ" sz="1600" b="1" dirty="0" err="1" smtClean="0"/>
              <a:t>libraries</a:t>
            </a:r>
            <a:r>
              <a:rPr lang="cs-CZ" altLang="cs-CZ" sz="1600" dirty="0" smtClean="0"/>
              <a:t> – </a:t>
            </a:r>
            <a:r>
              <a:rPr lang="cs-CZ" altLang="cs-CZ" sz="1600" dirty="0" err="1" smtClean="0"/>
              <a:t>making</a:t>
            </a:r>
            <a:r>
              <a:rPr lang="cs-CZ" altLang="cs-CZ" sz="1600" dirty="0" smtClean="0"/>
              <a:t> </a:t>
            </a:r>
            <a:r>
              <a:rPr lang="cs-CZ" altLang="cs-CZ" sz="1600" dirty="0" err="1" smtClean="0"/>
              <a:t>available</a:t>
            </a:r>
            <a:endParaRPr lang="cs-CZ" altLang="cs-CZ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1600" b="1" dirty="0"/>
              <a:t>2 </a:t>
            </a:r>
            <a:r>
              <a:rPr lang="cs-CZ" altLang="cs-CZ" sz="1600" b="1" dirty="0" err="1" smtClean="0"/>
              <a:t>ways</a:t>
            </a:r>
            <a:r>
              <a:rPr lang="cs-CZ" altLang="cs-CZ" sz="1600" b="1" dirty="0" smtClean="0"/>
              <a:t> </a:t>
            </a:r>
            <a:r>
              <a:rPr lang="cs-CZ" altLang="cs-CZ" sz="1600" b="1" dirty="0" err="1" smtClean="0"/>
              <a:t>of</a:t>
            </a:r>
            <a:r>
              <a:rPr lang="cs-CZ" altLang="cs-CZ" sz="1600" b="1" dirty="0" smtClean="0"/>
              <a:t> e-</a:t>
            </a:r>
            <a:r>
              <a:rPr lang="cs-CZ" altLang="cs-CZ" sz="1600" b="1" dirty="0" err="1" smtClean="0"/>
              <a:t>publications</a:t>
            </a:r>
            <a:r>
              <a:rPr lang="cs-CZ" altLang="cs-CZ" sz="1600" b="1" dirty="0" smtClean="0"/>
              <a:t> </a:t>
            </a:r>
            <a:r>
              <a:rPr lang="cs-CZ" altLang="cs-CZ" sz="1600" b="1" dirty="0" err="1" smtClean="0"/>
              <a:t>dissemination</a:t>
            </a:r>
            <a:r>
              <a:rPr lang="cs-CZ" altLang="cs-CZ" sz="1600" dirty="0" smtClean="0"/>
              <a:t> (</a:t>
            </a:r>
            <a:r>
              <a:rPr lang="cs-CZ" altLang="cs-CZ" sz="1600" dirty="0" err="1" smtClean="0"/>
              <a:t>publications</a:t>
            </a:r>
            <a:r>
              <a:rPr lang="cs-CZ" altLang="cs-CZ" sz="1600" dirty="0" smtClean="0"/>
              <a:t> in </a:t>
            </a:r>
            <a:r>
              <a:rPr lang="cs-CZ" altLang="cs-CZ" sz="1600" dirty="0" err="1" smtClean="0"/>
              <a:t>general</a:t>
            </a:r>
            <a:r>
              <a:rPr lang="cs-CZ" altLang="cs-CZ" sz="1600" dirty="0" smtClean="0"/>
              <a:t>)</a:t>
            </a:r>
            <a:endParaRPr lang="cs-CZ" altLang="cs-CZ" sz="20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altLang="cs-CZ" sz="1600" b="1" dirty="0" err="1" smtClean="0"/>
              <a:t>commercial</a:t>
            </a:r>
            <a:endParaRPr lang="cs-CZ" altLang="cs-CZ" sz="1600" b="1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altLang="cs-CZ" sz="1600" b="1" dirty="0" smtClean="0"/>
              <a:t>non-</a:t>
            </a:r>
            <a:r>
              <a:rPr lang="cs-CZ" altLang="cs-CZ" sz="1600" b="1" dirty="0" err="1" smtClean="0"/>
              <a:t>commercial</a:t>
            </a:r>
            <a:endParaRPr lang="cs-CZ" altLang="cs-CZ" sz="1600" b="1" dirty="0"/>
          </a:p>
          <a:p>
            <a:pPr marL="0" indent="0">
              <a:buNone/>
            </a:pPr>
            <a:r>
              <a:rPr lang="cs-CZ" altLang="cs-CZ" sz="2000" dirty="0"/>
              <a:t>=&gt; </a:t>
            </a:r>
            <a:r>
              <a:rPr lang="cs-CZ" altLang="cs-CZ" sz="2000" dirty="0" err="1" smtClean="0"/>
              <a:t>enabling</a:t>
            </a:r>
            <a:r>
              <a:rPr lang="cs-CZ" altLang="cs-CZ" sz="2000" dirty="0" smtClean="0"/>
              <a:t> optimum </a:t>
            </a:r>
            <a:r>
              <a:rPr lang="cs-CZ" altLang="cs-CZ" sz="2000" dirty="0" err="1" smtClean="0"/>
              <a:t>for</a:t>
            </a:r>
            <a:r>
              <a:rPr lang="cs-CZ" altLang="cs-CZ" sz="2000" dirty="0" smtClean="0"/>
              <a:t> </a:t>
            </a:r>
            <a:r>
              <a:rPr lang="cs-CZ" altLang="cs-CZ" sz="2000" dirty="0" err="1" smtClean="0"/>
              <a:t>both</a:t>
            </a:r>
            <a:endParaRPr lang="cs-CZ" altLang="cs-CZ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1600" b="1" dirty="0" smtClean="0"/>
              <a:t>basic </a:t>
            </a:r>
            <a:r>
              <a:rPr lang="cs-CZ" altLang="cs-CZ" sz="1600" b="1" dirty="0" err="1" smtClean="0"/>
              <a:t>way</a:t>
            </a:r>
            <a:r>
              <a:rPr lang="cs-CZ" altLang="cs-CZ" sz="1600" b="1" dirty="0" smtClean="0"/>
              <a:t> </a:t>
            </a:r>
            <a:r>
              <a:rPr lang="cs-CZ" altLang="cs-CZ" sz="1600" b="1" dirty="0" err="1" smtClean="0"/>
              <a:t>of</a:t>
            </a:r>
            <a:r>
              <a:rPr lang="cs-CZ" altLang="cs-CZ" sz="1600" b="1" dirty="0" smtClean="0"/>
              <a:t> </a:t>
            </a:r>
            <a:r>
              <a:rPr lang="cs-CZ" altLang="cs-CZ" sz="1600" b="1" dirty="0" err="1" smtClean="0"/>
              <a:t>making</a:t>
            </a:r>
            <a:r>
              <a:rPr lang="cs-CZ" altLang="cs-CZ" sz="1600" b="1" dirty="0" smtClean="0"/>
              <a:t> </a:t>
            </a:r>
            <a:r>
              <a:rPr lang="cs-CZ" altLang="cs-CZ" sz="1600" b="1" dirty="0" err="1" smtClean="0"/>
              <a:t>available</a:t>
            </a:r>
            <a:r>
              <a:rPr lang="cs-CZ" altLang="cs-CZ" sz="1600" b="1" dirty="0" smtClean="0"/>
              <a:t> =&gt; on </a:t>
            </a:r>
            <a:r>
              <a:rPr lang="cs-CZ" altLang="cs-CZ" sz="1600" b="1" dirty="0" err="1" smtClean="0"/>
              <a:t>designated</a:t>
            </a:r>
            <a:r>
              <a:rPr lang="cs-CZ" altLang="cs-CZ" sz="1600" b="1" dirty="0" smtClean="0"/>
              <a:t> </a:t>
            </a:r>
            <a:r>
              <a:rPr lang="cs-CZ" altLang="cs-CZ" sz="1600" b="1" dirty="0" err="1" smtClean="0"/>
              <a:t>terminals</a:t>
            </a:r>
            <a:endParaRPr lang="cs-CZ" altLang="cs-CZ" sz="1600" b="1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sz="1200" b="1" dirty="0" err="1"/>
              <a:t>Directive</a:t>
            </a:r>
            <a:r>
              <a:rPr lang="cs-CZ" altLang="cs-CZ" sz="1200" b="1" dirty="0"/>
              <a:t> 2001/29/EC – Art. </a:t>
            </a:r>
            <a:r>
              <a:rPr lang="cs-CZ" altLang="cs-CZ" sz="1200" b="1" dirty="0" smtClean="0"/>
              <a:t>5/3/n </a:t>
            </a:r>
            <a:r>
              <a:rPr lang="cs-CZ" altLang="cs-CZ" sz="1200" b="1" dirty="0"/>
              <a:t>(not </a:t>
            </a:r>
            <a:r>
              <a:rPr lang="cs-CZ" altLang="cs-CZ" sz="1200" b="1" dirty="0" err="1"/>
              <a:t>subject</a:t>
            </a:r>
            <a:r>
              <a:rPr lang="cs-CZ" altLang="cs-CZ" sz="1200" b="1" dirty="0"/>
              <a:t> to </a:t>
            </a:r>
            <a:r>
              <a:rPr lang="cs-CZ" altLang="cs-CZ" sz="1200" b="1" dirty="0" err="1"/>
              <a:t>purchase</a:t>
            </a:r>
            <a:r>
              <a:rPr lang="cs-CZ" altLang="cs-CZ" sz="1200" b="1" dirty="0"/>
              <a:t> </a:t>
            </a:r>
            <a:r>
              <a:rPr lang="cs-CZ" altLang="cs-CZ" sz="1200" b="1" dirty="0" err="1"/>
              <a:t>or</a:t>
            </a:r>
            <a:r>
              <a:rPr lang="cs-CZ" altLang="cs-CZ" sz="1200" b="1" dirty="0"/>
              <a:t> </a:t>
            </a:r>
            <a:r>
              <a:rPr lang="cs-CZ" altLang="cs-CZ" sz="1200" b="1" dirty="0" err="1"/>
              <a:t>licensing</a:t>
            </a:r>
            <a:r>
              <a:rPr lang="cs-CZ" altLang="cs-CZ" sz="1200" b="1" dirty="0"/>
              <a:t> </a:t>
            </a:r>
            <a:r>
              <a:rPr lang="cs-CZ" altLang="cs-CZ" sz="1200" b="1" dirty="0" err="1" smtClean="0"/>
              <a:t>terms</a:t>
            </a:r>
            <a:r>
              <a:rPr lang="cs-CZ" altLang="cs-CZ" sz="1200" b="1" dirty="0"/>
              <a:t>)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cs-CZ" altLang="cs-CZ" sz="1200" b="1" dirty="0" err="1" smtClean="0">
                <a:solidFill>
                  <a:srgbClr val="C00000"/>
                </a:solidFill>
              </a:rPr>
              <a:t>laid</a:t>
            </a:r>
            <a:r>
              <a:rPr lang="cs-CZ" altLang="cs-CZ" sz="1200" b="1" dirty="0" smtClean="0">
                <a:solidFill>
                  <a:srgbClr val="C00000"/>
                </a:solidFill>
              </a:rPr>
              <a:t> </a:t>
            </a:r>
            <a:r>
              <a:rPr lang="cs-CZ" altLang="cs-CZ" sz="1200" b="1" dirty="0" err="1" smtClean="0">
                <a:solidFill>
                  <a:srgbClr val="C00000"/>
                </a:solidFill>
              </a:rPr>
              <a:t>before</a:t>
            </a:r>
            <a:r>
              <a:rPr lang="cs-CZ" altLang="cs-CZ" sz="1200" b="1" dirty="0" smtClean="0">
                <a:solidFill>
                  <a:srgbClr val="C00000"/>
                </a:solidFill>
              </a:rPr>
              <a:t> CJEU (case TU Darmstadt v. </a:t>
            </a:r>
            <a:r>
              <a:rPr lang="cs-CZ" altLang="cs-CZ" sz="1200" b="1" dirty="0" err="1" smtClean="0">
                <a:solidFill>
                  <a:srgbClr val="C00000"/>
                </a:solidFill>
              </a:rPr>
              <a:t>Ulmer</a:t>
            </a:r>
            <a:r>
              <a:rPr lang="cs-CZ" altLang="cs-CZ" sz="1200" b="1" dirty="0" smtClean="0">
                <a:solidFill>
                  <a:srgbClr val="C00000"/>
                </a:solidFill>
              </a:rPr>
              <a:t> </a:t>
            </a:r>
            <a:r>
              <a:rPr lang="cs-CZ" altLang="cs-CZ" sz="1200" b="1" dirty="0" err="1" smtClean="0">
                <a:solidFill>
                  <a:srgbClr val="C00000"/>
                </a:solidFill>
              </a:rPr>
              <a:t>Publishers</a:t>
            </a:r>
            <a:r>
              <a:rPr lang="cs-CZ" altLang="cs-CZ" sz="1200" b="1" dirty="0" smtClean="0">
                <a:solidFill>
                  <a:srgbClr val="C00000"/>
                </a:solidFill>
              </a:rPr>
              <a:t>)</a:t>
            </a:r>
            <a:endParaRPr lang="cs-CZ" altLang="cs-CZ" sz="1200" b="1" dirty="0">
              <a:solidFill>
                <a:srgbClr val="C00000"/>
              </a:solidFill>
            </a:endParaRPr>
          </a:p>
          <a:p>
            <a:pPr lvl="2">
              <a:buFont typeface="Courier New" panose="02070309020205020404" pitchFamily="49" charset="0"/>
              <a:buChar char="o"/>
            </a:pPr>
            <a:r>
              <a:rPr lang="cs-CZ" altLang="cs-CZ" sz="1200" b="1" dirty="0" err="1" smtClean="0"/>
              <a:t>members</a:t>
            </a:r>
            <a:r>
              <a:rPr lang="cs-CZ" altLang="cs-CZ" sz="1200" b="1" dirty="0" smtClean="0"/>
              <a:t> </a:t>
            </a:r>
            <a:r>
              <a:rPr lang="cs-CZ" altLang="cs-CZ" sz="1200" b="1" dirty="0" err="1" smtClean="0"/>
              <a:t>of</a:t>
            </a:r>
            <a:r>
              <a:rPr lang="cs-CZ" altLang="cs-CZ" sz="1200" b="1" dirty="0" smtClean="0"/>
              <a:t> </a:t>
            </a:r>
            <a:r>
              <a:rPr lang="cs-CZ" altLang="cs-CZ" sz="1200" b="1" dirty="0" err="1" smtClean="0"/>
              <a:t>the</a:t>
            </a:r>
            <a:r>
              <a:rPr lang="cs-CZ" altLang="cs-CZ" sz="1200" b="1" dirty="0" smtClean="0"/>
              <a:t> </a:t>
            </a:r>
            <a:r>
              <a:rPr lang="cs-CZ" altLang="cs-CZ" sz="1200" b="1" dirty="0" err="1" smtClean="0"/>
              <a:t>general</a:t>
            </a:r>
            <a:r>
              <a:rPr lang="cs-CZ" altLang="cs-CZ" sz="1200" b="1" dirty="0" smtClean="0"/>
              <a:t> public </a:t>
            </a:r>
            <a:r>
              <a:rPr lang="cs-CZ" altLang="cs-CZ" sz="1200" b="1" dirty="0"/>
              <a:t>+ </a:t>
            </a:r>
            <a:r>
              <a:rPr lang="cs-CZ" altLang="cs-CZ" sz="1200" b="1" dirty="0" smtClean="0"/>
              <a:t>public </a:t>
            </a:r>
            <a:r>
              <a:rPr lang="cs-CZ" altLang="cs-CZ" sz="1200" b="1" dirty="0" err="1" smtClean="0"/>
              <a:t>interest</a:t>
            </a:r>
            <a:r>
              <a:rPr lang="cs-CZ" altLang="cs-CZ" sz="1200" b="1" dirty="0" smtClean="0"/>
              <a:t> (</a:t>
            </a:r>
            <a:r>
              <a:rPr lang="cs-CZ" altLang="cs-CZ" sz="1200" b="1" dirty="0" err="1" smtClean="0"/>
              <a:t>judicial</a:t>
            </a:r>
            <a:r>
              <a:rPr lang="cs-CZ" altLang="cs-CZ" sz="1200" b="1" dirty="0" smtClean="0"/>
              <a:t>, </a:t>
            </a:r>
            <a:r>
              <a:rPr lang="cs-CZ" altLang="cs-CZ" sz="1200" b="1" dirty="0" err="1" smtClean="0"/>
              <a:t>Parliamentry</a:t>
            </a:r>
            <a:r>
              <a:rPr lang="cs-CZ" altLang="cs-CZ" sz="1200" b="1" dirty="0" smtClean="0"/>
              <a:t>, </a:t>
            </a:r>
            <a:r>
              <a:rPr lang="cs-CZ" altLang="cs-CZ" sz="1200" b="1" dirty="0" err="1" smtClean="0"/>
              <a:t>official</a:t>
            </a:r>
            <a:r>
              <a:rPr lang="cs-CZ" altLang="cs-CZ" sz="1200" b="1" dirty="0" smtClean="0"/>
              <a:t>)</a:t>
            </a:r>
            <a:endParaRPr lang="cs-CZ" altLang="cs-CZ" sz="1200" b="1" dirty="0"/>
          </a:p>
          <a:p>
            <a:pPr lvl="2">
              <a:buFont typeface="Courier New" panose="02070309020205020404" pitchFamily="49" charset="0"/>
              <a:buChar char="o"/>
            </a:pPr>
            <a:r>
              <a:rPr lang="cs-CZ" altLang="cs-CZ" sz="1200" b="1" dirty="0" smtClean="0"/>
              <a:t>on </a:t>
            </a:r>
            <a:r>
              <a:rPr lang="cs-CZ" altLang="cs-CZ" sz="1200" b="1" dirty="0" err="1" smtClean="0"/>
              <a:t>site</a:t>
            </a:r>
            <a:r>
              <a:rPr lang="cs-CZ" altLang="cs-CZ" sz="1200" b="1" dirty="0" smtClean="0"/>
              <a:t>, </a:t>
            </a:r>
            <a:r>
              <a:rPr lang="cs-CZ" altLang="cs-CZ" sz="1200" b="1" dirty="0" err="1" smtClean="0"/>
              <a:t>designated</a:t>
            </a:r>
            <a:r>
              <a:rPr lang="cs-CZ" altLang="cs-CZ" sz="1200" b="1" dirty="0" smtClean="0"/>
              <a:t> </a:t>
            </a:r>
            <a:r>
              <a:rPr lang="cs-CZ" altLang="cs-CZ" sz="1200" b="1" dirty="0" err="1" smtClean="0"/>
              <a:t>terminals</a:t>
            </a:r>
            <a:r>
              <a:rPr lang="cs-CZ" altLang="cs-CZ" sz="1200" b="1" dirty="0" smtClean="0"/>
              <a:t>, </a:t>
            </a:r>
            <a:r>
              <a:rPr lang="cs-CZ" altLang="cs-CZ" sz="1200" b="1" dirty="0" err="1" smtClean="0"/>
              <a:t>disabled</a:t>
            </a:r>
            <a:r>
              <a:rPr lang="cs-CZ" altLang="cs-CZ" sz="1200" b="1" dirty="0" smtClean="0"/>
              <a:t> </a:t>
            </a:r>
            <a:r>
              <a:rPr lang="cs-CZ" altLang="cs-CZ" sz="1200" b="1" dirty="0" err="1" smtClean="0"/>
              <a:t>making</a:t>
            </a:r>
            <a:r>
              <a:rPr lang="cs-CZ" altLang="cs-CZ" sz="1200" b="1" dirty="0" smtClean="0"/>
              <a:t> </a:t>
            </a:r>
            <a:r>
              <a:rPr lang="cs-CZ" altLang="cs-CZ" sz="1200" b="1" dirty="0" err="1" smtClean="0"/>
              <a:t>an</a:t>
            </a:r>
            <a:r>
              <a:rPr lang="cs-CZ" altLang="cs-CZ" sz="1200" b="1" dirty="0" smtClean="0"/>
              <a:t> e-</a:t>
            </a:r>
            <a:r>
              <a:rPr lang="cs-CZ" altLang="cs-CZ" sz="1200" b="1" dirty="0" err="1" smtClean="0"/>
              <a:t>reproduction</a:t>
            </a:r>
            <a:endParaRPr lang="cs-CZ" altLang="cs-CZ" sz="1200" b="1" dirty="0"/>
          </a:p>
          <a:p>
            <a:pPr lvl="2">
              <a:buFont typeface="Courier New" panose="02070309020205020404" pitchFamily="49" charset="0"/>
              <a:buChar char="o"/>
            </a:pPr>
            <a:r>
              <a:rPr lang="cs-CZ" altLang="cs-CZ" sz="1200" b="1" dirty="0" err="1" smtClean="0"/>
              <a:t>printout</a:t>
            </a:r>
            <a:r>
              <a:rPr lang="cs-CZ" altLang="cs-CZ" sz="1200" b="1" dirty="0" smtClean="0"/>
              <a:t> </a:t>
            </a:r>
            <a:r>
              <a:rPr lang="cs-CZ" altLang="cs-CZ" sz="1200" b="1" dirty="0" err="1" smtClean="0"/>
              <a:t>for</a:t>
            </a:r>
            <a:r>
              <a:rPr lang="cs-CZ" altLang="cs-CZ" sz="1200" b="1" dirty="0" smtClean="0"/>
              <a:t> </a:t>
            </a:r>
            <a:r>
              <a:rPr lang="cs-CZ" altLang="cs-CZ" sz="1200" b="1" dirty="0" err="1" smtClean="0"/>
              <a:t>mebers</a:t>
            </a:r>
            <a:r>
              <a:rPr lang="cs-CZ" altLang="cs-CZ" sz="1200" b="1" dirty="0" smtClean="0"/>
              <a:t> </a:t>
            </a:r>
            <a:r>
              <a:rPr lang="cs-CZ" altLang="cs-CZ" sz="1200" b="1" dirty="0" err="1" smtClean="0"/>
              <a:t>of</a:t>
            </a:r>
            <a:r>
              <a:rPr lang="cs-CZ" altLang="cs-CZ" sz="1200" b="1" dirty="0" smtClean="0"/>
              <a:t> </a:t>
            </a:r>
            <a:r>
              <a:rPr lang="cs-CZ" altLang="cs-CZ" sz="1200" b="1" dirty="0" err="1" smtClean="0"/>
              <a:t>the</a:t>
            </a:r>
            <a:r>
              <a:rPr lang="cs-CZ" altLang="cs-CZ" sz="1200" b="1" dirty="0" smtClean="0"/>
              <a:t> </a:t>
            </a:r>
            <a:r>
              <a:rPr lang="cs-CZ" altLang="cs-CZ" sz="1200" b="1" dirty="0" err="1" smtClean="0"/>
              <a:t>general</a:t>
            </a:r>
            <a:r>
              <a:rPr lang="cs-CZ" altLang="cs-CZ" sz="1200" b="1" dirty="0" smtClean="0"/>
              <a:t> public</a:t>
            </a:r>
            <a:endParaRPr lang="cs-CZ" altLang="cs-CZ" sz="1200" b="1" dirty="0"/>
          </a:p>
          <a:p>
            <a:pPr lvl="2">
              <a:buFont typeface="Courier New" panose="02070309020205020404" pitchFamily="49" charset="0"/>
              <a:buChar char="o"/>
            </a:pPr>
            <a:r>
              <a:rPr lang="cs-CZ" altLang="cs-CZ" sz="1200" b="1" dirty="0" err="1" smtClean="0"/>
              <a:t>reproduction</a:t>
            </a:r>
            <a:r>
              <a:rPr lang="cs-CZ" altLang="cs-CZ" sz="1200" b="1" dirty="0" smtClean="0"/>
              <a:t> in </a:t>
            </a:r>
            <a:r>
              <a:rPr lang="cs-CZ" altLang="cs-CZ" sz="1200" b="1" dirty="0" err="1" smtClean="0"/>
              <a:t>the</a:t>
            </a:r>
            <a:r>
              <a:rPr lang="cs-CZ" altLang="cs-CZ" sz="1200" b="1" dirty="0" smtClean="0"/>
              <a:t> public </a:t>
            </a:r>
            <a:r>
              <a:rPr lang="cs-CZ" altLang="cs-CZ" sz="1200" b="1" dirty="0" err="1" smtClean="0"/>
              <a:t>interest</a:t>
            </a:r>
            <a:endParaRPr lang="cs-CZ" altLang="cs-CZ" sz="1200" b="1" dirty="0"/>
          </a:p>
          <a:p>
            <a:pPr lvl="2">
              <a:buFont typeface="Courier New" panose="02070309020205020404" pitchFamily="49" charset="0"/>
              <a:buChar char="o"/>
            </a:pPr>
            <a:r>
              <a:rPr lang="cs-CZ" altLang="cs-CZ" sz="1200" b="1" dirty="0" smtClean="0"/>
              <a:t>e-</a:t>
            </a:r>
            <a:r>
              <a:rPr lang="cs-CZ" altLang="cs-CZ" sz="1200" b="1" dirty="0" err="1" smtClean="0"/>
              <a:t>reprodutions</a:t>
            </a:r>
            <a:r>
              <a:rPr lang="cs-CZ" altLang="cs-CZ" sz="1200" b="1" dirty="0" smtClean="0"/>
              <a:t> </a:t>
            </a:r>
            <a:r>
              <a:rPr lang="cs-CZ" altLang="cs-CZ" sz="1200" b="1" dirty="0" err="1" smtClean="0"/>
              <a:t>for</a:t>
            </a:r>
            <a:r>
              <a:rPr lang="cs-CZ" altLang="cs-CZ" sz="1200" b="1" dirty="0" smtClean="0"/>
              <a:t> </a:t>
            </a:r>
            <a:r>
              <a:rPr lang="cs-CZ" altLang="cs-CZ" sz="1200" b="1" dirty="0" err="1" smtClean="0"/>
              <a:t>persons</a:t>
            </a:r>
            <a:r>
              <a:rPr lang="cs-CZ" altLang="cs-CZ" sz="1200" b="1" dirty="0" smtClean="0"/>
              <a:t> </a:t>
            </a:r>
            <a:r>
              <a:rPr lang="cs-CZ" altLang="cs-CZ" sz="1200" b="1" dirty="0" err="1" smtClean="0"/>
              <a:t>with</a:t>
            </a:r>
            <a:r>
              <a:rPr lang="cs-CZ" altLang="cs-CZ" sz="1200" b="1" dirty="0" smtClean="0"/>
              <a:t> (</a:t>
            </a:r>
            <a:r>
              <a:rPr lang="cs-CZ" altLang="cs-CZ" sz="1200" b="1" dirty="0" err="1" smtClean="0"/>
              <a:t>respective</a:t>
            </a:r>
            <a:r>
              <a:rPr lang="cs-CZ" altLang="cs-CZ" sz="1200" b="1" dirty="0" smtClean="0"/>
              <a:t>) </a:t>
            </a:r>
            <a:r>
              <a:rPr lang="cs-CZ" altLang="cs-CZ" sz="1200" b="1" dirty="0" err="1" smtClean="0"/>
              <a:t>disabilities</a:t>
            </a:r>
            <a:r>
              <a:rPr lang="cs-CZ" altLang="cs-CZ" sz="1200" b="1" dirty="0" smtClean="0"/>
              <a:t> and </a:t>
            </a:r>
            <a:r>
              <a:rPr lang="cs-CZ" altLang="cs-CZ" sz="1200" b="1" dirty="0" err="1" smtClean="0"/>
              <a:t>print</a:t>
            </a:r>
            <a:r>
              <a:rPr lang="cs-CZ" altLang="cs-CZ" sz="1200" b="1" dirty="0" smtClean="0"/>
              <a:t> </a:t>
            </a:r>
            <a:r>
              <a:rPr lang="cs-CZ" altLang="cs-CZ" sz="1200" b="1" dirty="0" err="1" smtClean="0"/>
              <a:t>disabilities</a:t>
            </a:r>
            <a:r>
              <a:rPr lang="cs-CZ" altLang="cs-CZ" sz="1200" b="1" dirty="0" smtClean="0"/>
              <a:t> </a:t>
            </a:r>
            <a:endParaRPr lang="cs-CZ" altLang="cs-CZ" sz="1200" b="1" dirty="0"/>
          </a:p>
          <a:p>
            <a:r>
              <a:rPr lang="cs-CZ" altLang="cs-CZ" sz="2000" i="1" dirty="0" smtClean="0"/>
              <a:t>[+ </a:t>
            </a:r>
            <a:r>
              <a:rPr lang="cs-CZ" altLang="cs-CZ" sz="2000" i="1" dirty="0" err="1" smtClean="0"/>
              <a:t>facility</a:t>
            </a:r>
            <a:r>
              <a:rPr lang="cs-CZ" altLang="cs-CZ" sz="2000" i="1" dirty="0" smtClean="0"/>
              <a:t> to grant a licence </a:t>
            </a:r>
            <a:r>
              <a:rPr lang="cs-CZ" altLang="cs-CZ" sz="2000" i="1" dirty="0" err="1" smtClean="0"/>
              <a:t>for</a:t>
            </a:r>
            <a:r>
              <a:rPr lang="cs-CZ" altLang="cs-CZ" sz="2000" i="1" dirty="0" smtClean="0"/>
              <a:t> use </a:t>
            </a:r>
            <a:r>
              <a:rPr lang="cs-CZ" altLang="cs-CZ" sz="2000" i="1" dirty="0" err="1" smtClean="0"/>
              <a:t>above</a:t>
            </a:r>
            <a:r>
              <a:rPr lang="cs-CZ" altLang="cs-CZ" sz="2000" i="1" dirty="0" smtClean="0"/>
              <a:t> </a:t>
            </a:r>
            <a:r>
              <a:rPr lang="cs-CZ" altLang="cs-CZ" sz="2000" i="1" dirty="0" err="1" smtClean="0"/>
              <a:t>the</a:t>
            </a:r>
            <a:r>
              <a:rPr lang="cs-CZ" altLang="cs-CZ" sz="2000" i="1" dirty="0" smtClean="0"/>
              <a:t> </a:t>
            </a:r>
            <a:r>
              <a:rPr lang="cs-CZ" altLang="cs-CZ" sz="2000" i="1" dirty="0" err="1" smtClean="0"/>
              <a:t>stated</a:t>
            </a:r>
            <a:r>
              <a:rPr lang="cs-CZ" altLang="cs-CZ" sz="2000" i="1" dirty="0" smtClean="0"/>
              <a:t> </a:t>
            </a:r>
            <a:r>
              <a:rPr lang="cs-CZ" altLang="cs-CZ" sz="2000" i="1" dirty="0" err="1" smtClean="0"/>
              <a:t>limits</a:t>
            </a:r>
            <a:r>
              <a:rPr lang="cs-CZ" altLang="cs-CZ" sz="2000" i="1" dirty="0" smtClean="0"/>
              <a:t>]</a:t>
            </a:r>
            <a:endParaRPr lang="cs-CZ" altLang="cs-CZ" sz="2000" i="1" dirty="0"/>
          </a:p>
        </p:txBody>
      </p:sp>
      <p:pic>
        <p:nvPicPr>
          <p:cNvPr id="4100" name="Picture 4" descr="nklogo_cmyk 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76350" cy="101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61029731"/>
      </p:ext>
    </p:extLst>
  </p:cSld>
  <p:clrMapOvr>
    <a:masterClrMapping/>
  </p:clrMapOvr>
</p:sld>
</file>

<file path=ppt/theme/theme1.xml><?xml version="1.0" encoding="utf-8"?>
<a:theme xmlns:a="http://schemas.openxmlformats.org/drawingml/2006/main" name="NAKI-AnalýzaPrávníStavEpubKnihovny-WS-NAKI-ÚKR_20121011zm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NAKI-AnalýzaPrávníStavEpubKnihovny-WS-NAKI-ÚKR_20121011zm</Template>
  <TotalTime>606</TotalTime>
  <Words>794</Words>
  <Application>Microsoft Office PowerPoint</Application>
  <PresentationFormat>Předvádění na obrazovce (4:3)</PresentationFormat>
  <Paragraphs>139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NAKI-AnalýzaPrávníStavEpubKnihovny-WS-NAKI-ÚKR_20121011zm</vt:lpstr>
      <vt:lpstr>e-Publication Legal Deposit  Legislation Preparatory Works in the Czech Republic  </vt:lpstr>
      <vt:lpstr>Outline</vt:lpstr>
      <vt:lpstr>Legal Deposit in the Czech Republic  Legislation in Force</vt:lpstr>
      <vt:lpstr>Legal e-Deposit in the Czech Republic  Previous Attempts</vt:lpstr>
      <vt:lpstr>e-deposit NAKI Project</vt:lpstr>
      <vt:lpstr>Foreign Legal e-Deposit</vt:lpstr>
      <vt:lpstr>Principles of Legal e-Deposit Draft</vt:lpstr>
      <vt:lpstr>Substantive Issues of Legal e-Deposit</vt:lpstr>
      <vt:lpstr>Substantive Issues of Legal e-Deposit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Právní úprava povinného ukládání síťových publikací (Návrh zákona o povinném síťovém depozitu)  Projekt NAKI Správa elektronických publikací v knihovní síti ČR</dc:title>
  <dc:creator>Zdeněk Matušík</dc:creator>
  <cp:lastModifiedBy>Zdeněk Matušík</cp:lastModifiedBy>
  <cp:revision>48</cp:revision>
  <dcterms:created xsi:type="dcterms:W3CDTF">2013-11-02T16:26:33Z</dcterms:created>
  <dcterms:modified xsi:type="dcterms:W3CDTF">2013-12-21T16:39:21Z</dcterms:modified>
</cp:coreProperties>
</file>