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73" r:id="rId4"/>
    <p:sldId id="276" r:id="rId5"/>
    <p:sldId id="277" r:id="rId6"/>
    <p:sldId id="266" r:id="rId7"/>
    <p:sldId id="278" r:id="rId8"/>
    <p:sldId id="279" r:id="rId9"/>
    <p:sldId id="261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6A014EF-804C-42AB-B9CB-C944294E78D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28429336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11. 10. 2012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Z. Matušík, Analýza právního stavu e-publikací (Příspěvek)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26E242-63D5-4A1A-9171-6AB25D91E5BF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652934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11. 10. 2012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Z. Matušík, Analýza právního stavu e-publikací (Příspěvek)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6204F66-2260-4A65-85E3-00D11012009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854511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11. 10. 2012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Z. Matušík, Analýza právního stavu e-publikací (Příspěvek)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EF1920-E00B-4B17-9E48-E5BDFFD8E29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90350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11. 10. 2012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Z. Matušík, Analýza právního stavu e-publikací (Příspěvek)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0A8BB0-C928-4C79-ACAA-AD45686524F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85689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11. 10. 2012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Z. Matušík, Analýza právního stavu e-publikací (Příspěvek)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B761B4-8C17-453F-B80C-A2AEAF70FF26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86381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11. 10. 2012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Z. Matušík, Analýza právního stavu e-publikací (Příspěvek)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B175F7-DB51-4EB9-A8DE-E876A95083E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714197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11. 10. 2012</a:t>
            </a: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Z. Matušík, Analýza právního stavu e-publikací (Příspěvek)</a:t>
            </a: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8DB55C-5245-42CB-8DA9-B6C337AEDB8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04899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11. 10. 2012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Z. Matušík, Analýza právního stavu e-publikací (Příspěvek)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BACFE6-487B-46AE-BEF3-244D47F76B69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4755392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11. 10. 2012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Z. Matušík, Analýza právního stavu e-publikací (Příspěvek)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0C8FEC-94EE-4E99-AC4B-B56F0035AE90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23160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11. 10. 2012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Z. Matušík, Analýza právního stavu e-publikací (Příspěvek)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1CFDA-9EB1-4EC7-B2B8-C990D3943C17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74461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11. 10. 2012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Z. Matušík, Analýza právního stavu e-publikací (Příspěvek)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C03FD-717D-4E6D-B8AB-867F2ED11815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349579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r>
              <a:rPr lang="cs-CZ" altLang="cs-CZ"/>
              <a:t>11. 10. 2012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cs-CZ" altLang="cs-CZ"/>
              <a:t>Z. Matušík, Analýza právního stavu e-publikací (Příspěvek)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9D34E9B-08DE-4677-A90A-EBBEFA385DA6}" type="slidenum">
              <a:rPr lang="cs-CZ" altLang="cs-CZ"/>
              <a:pPr/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zdenek.matusik@nkp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412875"/>
            <a:ext cx="7772400" cy="3311525"/>
          </a:xfrm>
        </p:spPr>
        <p:txBody>
          <a:bodyPr/>
          <a:lstStyle/>
          <a:p>
            <a:r>
              <a:rPr lang="cs-CZ" sz="3200" i="1" dirty="0" smtClean="0"/>
              <a:t>[</a:t>
            </a:r>
            <a:r>
              <a:rPr lang="cs-CZ" sz="3200" i="1" dirty="0" err="1" smtClean="0"/>
              <a:t>Expentant</a:t>
            </a:r>
            <a:r>
              <a:rPr lang="cs-CZ" sz="3200" i="1" dirty="0" smtClean="0"/>
              <a:t>]</a:t>
            </a:r>
            <a:r>
              <a:rPr lang="cs-CZ" sz="3200" dirty="0" smtClean="0"/>
              <a:t/>
            </a:r>
            <a:br>
              <a:rPr lang="cs-CZ" sz="3200" dirty="0" smtClean="0"/>
            </a:br>
            <a:r>
              <a:rPr lang="cs-CZ" sz="3200" dirty="0" err="1" smtClean="0"/>
              <a:t>Transposition</a:t>
            </a:r>
            <a:r>
              <a:rPr lang="cs-CZ" sz="3200" dirty="0" smtClean="0"/>
              <a:t> </a:t>
            </a:r>
            <a:r>
              <a:rPr lang="cs-CZ" sz="3200" dirty="0" err="1"/>
              <a:t>of</a:t>
            </a:r>
            <a:r>
              <a:rPr lang="cs-CZ" sz="3200" dirty="0"/>
              <a:t> </a:t>
            </a:r>
            <a:r>
              <a:rPr lang="cs-CZ" sz="3200" dirty="0" err="1"/>
              <a:t>the</a:t>
            </a:r>
            <a:r>
              <a:rPr lang="cs-CZ" sz="3200" dirty="0"/>
              <a:t> </a:t>
            </a:r>
            <a:r>
              <a:rPr lang="cs-CZ" sz="3200" dirty="0" err="1"/>
              <a:t>Directive</a:t>
            </a:r>
            <a:r>
              <a:rPr lang="cs-CZ" sz="3200" dirty="0"/>
              <a:t> 2012/28/EU in </a:t>
            </a:r>
            <a:r>
              <a:rPr lang="cs-CZ" sz="3200" dirty="0" err="1"/>
              <a:t>the</a:t>
            </a:r>
            <a:r>
              <a:rPr lang="cs-CZ" sz="3200" dirty="0"/>
              <a:t> Czech </a:t>
            </a:r>
            <a:r>
              <a:rPr lang="cs-CZ" sz="3200" dirty="0" smtClean="0"/>
              <a:t>Republic</a:t>
            </a:r>
            <a:r>
              <a:rPr lang="cs-CZ" altLang="cs-CZ" sz="3200" b="1" dirty="0"/>
              <a:t/>
            </a:r>
            <a:br>
              <a:rPr lang="cs-CZ" altLang="cs-CZ" sz="3200" b="1" dirty="0"/>
            </a:br>
            <a:r>
              <a:rPr lang="cs-CZ" altLang="cs-CZ" sz="3200" b="1" dirty="0" smtClean="0"/>
              <a:t/>
            </a:r>
            <a:br>
              <a:rPr lang="cs-CZ" altLang="cs-CZ" sz="3200" b="1" dirty="0" smtClean="0"/>
            </a:br>
            <a:r>
              <a:rPr lang="cs-CZ" sz="2400" dirty="0" err="1" smtClean="0"/>
              <a:t>The</a:t>
            </a:r>
            <a:r>
              <a:rPr lang="cs-CZ" sz="2400" dirty="0" smtClean="0"/>
              <a:t> </a:t>
            </a:r>
            <a:r>
              <a:rPr lang="cs-CZ" sz="2400" dirty="0" err="1" smtClean="0"/>
              <a:t>Legislative</a:t>
            </a:r>
            <a:r>
              <a:rPr lang="cs-CZ" sz="2400" dirty="0" smtClean="0"/>
              <a:t> </a:t>
            </a:r>
            <a:r>
              <a:rPr lang="cs-CZ" sz="2400" dirty="0" err="1" smtClean="0"/>
              <a:t>Intent</a:t>
            </a:r>
            <a:r>
              <a:rPr lang="cs-CZ" sz="2400" dirty="0" smtClean="0"/>
              <a:t> </a:t>
            </a:r>
            <a:r>
              <a:rPr lang="cs-CZ" sz="2400" dirty="0"/>
              <a:t>and a </a:t>
            </a:r>
            <a:r>
              <a:rPr lang="cs-CZ" sz="2400" dirty="0" smtClean="0"/>
              <a:t>Draft Bill</a:t>
            </a:r>
            <a:r>
              <a:rPr lang="cs-CZ" altLang="cs-CZ" sz="2400" dirty="0"/>
              <a:t/>
            </a:r>
            <a:br>
              <a:rPr lang="cs-CZ" altLang="cs-CZ" sz="2400" dirty="0"/>
            </a:br>
            <a:r>
              <a:rPr lang="cs-CZ" altLang="cs-CZ" sz="2400" dirty="0"/>
              <a:t/>
            </a:r>
            <a:br>
              <a:rPr lang="cs-CZ" altLang="cs-CZ" sz="2400" dirty="0"/>
            </a:br>
            <a:endParaRPr lang="cs-CZ" altLang="cs-CZ" sz="2000" i="1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5084763"/>
            <a:ext cx="6400800" cy="912812"/>
          </a:xfrm>
        </p:spPr>
        <p:txBody>
          <a:bodyPr/>
          <a:lstStyle/>
          <a:p>
            <a:r>
              <a:rPr lang="cs-CZ" altLang="cs-CZ" sz="1800" dirty="0"/>
              <a:t>Zdeněk Matušík</a:t>
            </a:r>
          </a:p>
          <a:p>
            <a:r>
              <a:rPr lang="cs-CZ" altLang="cs-CZ" sz="1800" dirty="0" err="1" smtClean="0"/>
              <a:t>National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Library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the</a:t>
            </a:r>
            <a:r>
              <a:rPr lang="cs-CZ" altLang="cs-CZ" sz="1800" dirty="0" smtClean="0"/>
              <a:t> Czech Republic</a:t>
            </a:r>
            <a:endParaRPr lang="cs-CZ" altLang="cs-CZ" sz="1800" dirty="0"/>
          </a:p>
        </p:txBody>
      </p:sp>
      <p:pic>
        <p:nvPicPr>
          <p:cNvPr id="2052" name="Picture 4" descr="nklogo_cmyk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63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1162472" cy="476250"/>
          </a:xfrm>
        </p:spPr>
        <p:txBody>
          <a:bodyPr/>
          <a:lstStyle/>
          <a:p>
            <a:r>
              <a:rPr lang="cs-CZ" altLang="cs-CZ" dirty="0" smtClean="0"/>
              <a:t>25. 11. 2013</a:t>
            </a:r>
            <a:endParaRPr lang="cs-CZ" alt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907704" y="6245225"/>
            <a:ext cx="5904656" cy="476250"/>
          </a:xfrm>
        </p:spPr>
        <p:txBody>
          <a:bodyPr/>
          <a:lstStyle/>
          <a:p>
            <a:r>
              <a:rPr lang="cs-CZ" altLang="cs-CZ" dirty="0" smtClean="0"/>
              <a:t>Czech Republic - Z</a:t>
            </a:r>
            <a:r>
              <a:rPr lang="cs-CZ" altLang="cs-CZ" dirty="0"/>
              <a:t>. Matušík, </a:t>
            </a:r>
            <a:r>
              <a:rPr lang="cs-CZ" dirty="0" err="1"/>
              <a:t>Transposition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Directive</a:t>
            </a:r>
            <a:r>
              <a:rPr lang="cs-CZ" dirty="0"/>
              <a:t> 2012/28/EU</a:t>
            </a:r>
            <a:endParaRPr lang="cs-CZ" alt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909464" cy="476250"/>
          </a:xfrm>
        </p:spPr>
        <p:txBody>
          <a:bodyPr/>
          <a:lstStyle/>
          <a:p>
            <a:fld id="{EA073FC4-76A7-4A9C-8F29-9B0CB4AD647D}" type="slidenum">
              <a:rPr lang="cs-CZ" altLang="cs-CZ"/>
              <a:pPr/>
              <a:t>2</a:t>
            </a:fld>
            <a:endParaRPr lang="cs-CZ" altLang="cs-CZ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74638"/>
            <a:ext cx="7283450" cy="1143000"/>
          </a:xfrm>
        </p:spPr>
        <p:txBody>
          <a:bodyPr/>
          <a:lstStyle/>
          <a:p>
            <a:r>
              <a:rPr lang="cs-CZ" altLang="cs-CZ" sz="2800" b="1" dirty="0" err="1" smtClean="0"/>
              <a:t>Outline</a:t>
            </a:r>
            <a:endParaRPr lang="cs-CZ" altLang="cs-CZ" sz="28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cs-CZ" altLang="cs-CZ" sz="2400" dirty="0" smtClean="0"/>
              <a:t>Digital </a:t>
            </a:r>
            <a:r>
              <a:rPr lang="cs-CZ" altLang="cs-CZ" sz="2400" dirty="0" err="1" smtClean="0"/>
              <a:t>Libraries</a:t>
            </a:r>
            <a:r>
              <a:rPr lang="cs-CZ" altLang="cs-CZ" sz="2400" dirty="0" smtClean="0"/>
              <a:t> </a:t>
            </a:r>
            <a:r>
              <a:rPr lang="cs-CZ" altLang="cs-CZ" sz="2400" dirty="0" err="1" smtClean="0"/>
              <a:t>Initiative</a:t>
            </a:r>
            <a:endParaRPr lang="cs-CZ" altLang="cs-CZ" sz="2400" dirty="0" smtClean="0"/>
          </a:p>
          <a:p>
            <a:r>
              <a:rPr lang="cs-CZ" altLang="cs-CZ" sz="2400" dirty="0" err="1" smtClean="0"/>
              <a:t>Orphan</a:t>
            </a:r>
            <a:r>
              <a:rPr lang="cs-CZ" altLang="cs-CZ" sz="2400" dirty="0" smtClean="0"/>
              <a:t> Works </a:t>
            </a:r>
            <a:r>
              <a:rPr lang="cs-CZ" altLang="cs-CZ" sz="2400" dirty="0" err="1" smtClean="0"/>
              <a:t>Issue</a:t>
            </a:r>
            <a:endParaRPr lang="cs-CZ" altLang="cs-CZ" sz="2400" dirty="0" smtClean="0"/>
          </a:p>
          <a:p>
            <a:r>
              <a:rPr lang="cs-CZ" altLang="cs-CZ" sz="2400" dirty="0" err="1" smtClean="0"/>
              <a:t>Out-of-Commerce</a:t>
            </a:r>
            <a:r>
              <a:rPr lang="cs-CZ" altLang="cs-CZ" sz="2400" dirty="0" smtClean="0"/>
              <a:t> Works </a:t>
            </a:r>
            <a:r>
              <a:rPr lang="cs-CZ" altLang="cs-CZ" sz="2400" dirty="0" err="1" smtClean="0"/>
              <a:t>Alternative</a:t>
            </a:r>
            <a:endParaRPr lang="cs-CZ" altLang="cs-CZ" sz="2400" dirty="0" smtClean="0"/>
          </a:p>
          <a:p>
            <a:r>
              <a:rPr lang="cs-CZ" altLang="cs-CZ" sz="2400" dirty="0" err="1" smtClean="0"/>
              <a:t>Directive</a:t>
            </a:r>
            <a:r>
              <a:rPr lang="cs-CZ" altLang="cs-CZ" sz="2400" dirty="0" smtClean="0"/>
              <a:t> 2012/28/EU</a:t>
            </a:r>
          </a:p>
          <a:p>
            <a:r>
              <a:rPr lang="cs-CZ" altLang="cs-CZ" sz="2400" dirty="0" smtClean="0"/>
              <a:t>Draft Bill on </a:t>
            </a:r>
            <a:r>
              <a:rPr lang="cs-CZ" altLang="cs-CZ" sz="2400" dirty="0" err="1" smtClean="0"/>
              <a:t>Amendment</a:t>
            </a:r>
            <a:r>
              <a:rPr lang="cs-CZ" altLang="cs-CZ" sz="2400" dirty="0" smtClean="0"/>
              <a:t> to Copyright </a:t>
            </a:r>
            <a:r>
              <a:rPr lang="cs-CZ" altLang="cs-CZ" sz="2400" dirty="0" err="1" smtClean="0"/>
              <a:t>Act</a:t>
            </a:r>
            <a:endParaRPr lang="cs-CZ" altLang="cs-CZ" sz="2400" dirty="0" smtClean="0"/>
          </a:p>
          <a:p>
            <a:endParaRPr lang="en-GB" altLang="cs-CZ" sz="2800" dirty="0" smtClean="0"/>
          </a:p>
          <a:p>
            <a:endParaRPr lang="cs-CZ" altLang="cs-CZ" sz="2000" dirty="0"/>
          </a:p>
          <a:p>
            <a:endParaRPr lang="cs-CZ" altLang="cs-CZ" sz="2000" dirty="0"/>
          </a:p>
        </p:txBody>
      </p:sp>
      <p:pic>
        <p:nvPicPr>
          <p:cNvPr id="4100" name="Picture 4" descr="nklogo_cmyk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63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1162472" cy="476250"/>
          </a:xfrm>
        </p:spPr>
        <p:txBody>
          <a:bodyPr/>
          <a:lstStyle/>
          <a:p>
            <a:r>
              <a:rPr lang="cs-CZ" altLang="cs-CZ" dirty="0" smtClean="0"/>
              <a:t>25. 11. 2013</a:t>
            </a:r>
            <a:endParaRPr lang="cs-CZ" alt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691680" y="6245225"/>
            <a:ext cx="6048672" cy="476250"/>
          </a:xfrm>
        </p:spPr>
        <p:txBody>
          <a:bodyPr/>
          <a:lstStyle/>
          <a:p>
            <a:r>
              <a:rPr lang="cs-CZ" altLang="cs-CZ" dirty="0"/>
              <a:t>Czech Republic - Z. Matušík, </a:t>
            </a:r>
            <a:r>
              <a:rPr lang="cs-CZ" dirty="0" err="1"/>
              <a:t>Transposition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Directive</a:t>
            </a:r>
            <a:r>
              <a:rPr lang="cs-CZ" dirty="0"/>
              <a:t> 2012/28/EU</a:t>
            </a:r>
            <a:endParaRPr lang="cs-CZ" alt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909464" cy="476250"/>
          </a:xfrm>
        </p:spPr>
        <p:txBody>
          <a:bodyPr/>
          <a:lstStyle/>
          <a:p>
            <a:fld id="{EA073FC4-76A7-4A9C-8F29-9B0CB4AD647D}" type="slidenum">
              <a:rPr lang="cs-CZ" altLang="cs-CZ"/>
              <a:pPr/>
              <a:t>3</a:t>
            </a:fld>
            <a:endParaRPr lang="cs-CZ" altLang="cs-CZ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74638"/>
            <a:ext cx="7283450" cy="1143000"/>
          </a:xfrm>
        </p:spPr>
        <p:txBody>
          <a:bodyPr/>
          <a:lstStyle/>
          <a:p>
            <a:r>
              <a:rPr lang="cs-CZ" altLang="cs-CZ" sz="2400" dirty="0"/>
              <a:t>Digital </a:t>
            </a:r>
            <a:r>
              <a:rPr lang="cs-CZ" altLang="cs-CZ" sz="2400" dirty="0" err="1" smtClean="0"/>
              <a:t>Libraries</a:t>
            </a:r>
            <a:r>
              <a:rPr lang="cs-CZ" altLang="cs-CZ" sz="2400" dirty="0" smtClean="0"/>
              <a:t> </a:t>
            </a:r>
            <a:r>
              <a:rPr lang="cs-CZ" altLang="cs-CZ" sz="2400" dirty="0" err="1"/>
              <a:t>Initiative</a:t>
            </a:r>
            <a:endParaRPr lang="cs-CZ" altLang="cs-CZ" sz="24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000" dirty="0"/>
              <a:t>i2010: </a:t>
            </a:r>
            <a:r>
              <a:rPr lang="cs-CZ" sz="2000" dirty="0" err="1"/>
              <a:t>European</a:t>
            </a:r>
            <a:r>
              <a:rPr lang="cs-CZ" sz="2000" dirty="0"/>
              <a:t> </a:t>
            </a:r>
            <a:r>
              <a:rPr lang="cs-CZ" sz="2000" dirty="0" err="1"/>
              <a:t>Information</a:t>
            </a:r>
            <a:r>
              <a:rPr lang="cs-CZ" sz="2000" dirty="0"/>
              <a:t> Society 2010</a:t>
            </a:r>
            <a:r>
              <a:rPr lang="cs-CZ" sz="2000" b="1" dirty="0"/>
              <a:t> </a:t>
            </a:r>
            <a:endParaRPr lang="cs-CZ" sz="2000" b="1" dirty="0" smtClean="0"/>
          </a:p>
          <a:p>
            <a:pPr lvl="1"/>
            <a:r>
              <a:rPr lang="cs-CZ" sz="1600" b="1" dirty="0"/>
              <a:t>Digital Agenda </a:t>
            </a:r>
            <a:r>
              <a:rPr lang="cs-CZ" sz="1600" b="1" dirty="0" err="1"/>
              <a:t>for</a:t>
            </a:r>
            <a:r>
              <a:rPr lang="cs-CZ" sz="1600" b="1" dirty="0"/>
              <a:t> </a:t>
            </a:r>
            <a:r>
              <a:rPr lang="cs-CZ" sz="1600" b="1" dirty="0" err="1"/>
              <a:t>Europe</a:t>
            </a:r>
            <a:r>
              <a:rPr lang="cs-CZ" sz="1600" b="1" dirty="0"/>
              <a:t>: Digital </a:t>
            </a:r>
            <a:r>
              <a:rPr lang="cs-CZ" sz="1600" b="1" dirty="0" err="1"/>
              <a:t>Libraries</a:t>
            </a:r>
            <a:r>
              <a:rPr lang="cs-CZ" sz="1600" b="1" dirty="0"/>
              <a:t> </a:t>
            </a:r>
            <a:r>
              <a:rPr lang="cs-CZ" sz="1600" b="1" dirty="0" err="1" smtClean="0"/>
              <a:t>Initiative</a:t>
            </a:r>
            <a:endParaRPr lang="cs-CZ" sz="1600" b="1" dirty="0" smtClean="0"/>
          </a:p>
          <a:p>
            <a:pPr lvl="1"/>
            <a:r>
              <a:rPr lang="en-US" sz="1600" b="1" dirty="0"/>
              <a:t>Europe's cultural and scientific riches at a click of a mouse </a:t>
            </a:r>
            <a:endParaRPr lang="cs-CZ" altLang="cs-CZ" sz="1600" b="1" i="1" dirty="0"/>
          </a:p>
          <a:p>
            <a:r>
              <a:rPr lang="cs-CZ" altLang="cs-CZ" sz="2000" dirty="0" err="1" smtClean="0"/>
              <a:t>High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Level</a:t>
            </a:r>
            <a:r>
              <a:rPr lang="cs-CZ" altLang="cs-CZ" sz="2000" dirty="0" smtClean="0"/>
              <a:t> Expert Group (2006)</a:t>
            </a:r>
          </a:p>
          <a:p>
            <a:pPr lvl="1"/>
            <a:r>
              <a:rPr lang="en-US" sz="1400" dirty="0"/>
              <a:t>Orphan </a:t>
            </a:r>
            <a:r>
              <a:rPr lang="cs-CZ" sz="1400" dirty="0" smtClean="0"/>
              <a:t>W</a:t>
            </a:r>
            <a:r>
              <a:rPr lang="en-US" sz="1400" dirty="0" err="1" smtClean="0"/>
              <a:t>orks</a:t>
            </a:r>
            <a:r>
              <a:rPr lang="en-US" sz="1400" dirty="0"/>
              <a:t>: Memorandum of Understanding on Diligent </a:t>
            </a:r>
            <a:r>
              <a:rPr lang="en-US" sz="1400" dirty="0" smtClean="0"/>
              <a:t>Search</a:t>
            </a:r>
            <a:r>
              <a:rPr lang="cs-CZ" sz="1400" dirty="0" smtClean="0"/>
              <a:t> </a:t>
            </a:r>
            <a:r>
              <a:rPr lang="cs-CZ" sz="1400" dirty="0" err="1" smtClean="0"/>
              <a:t>Guidelines</a:t>
            </a:r>
            <a:r>
              <a:rPr lang="cs-CZ" sz="1400" dirty="0" smtClean="0"/>
              <a:t> </a:t>
            </a:r>
            <a:r>
              <a:rPr lang="cs-CZ" sz="1400" dirty="0" err="1"/>
              <a:t>for</a:t>
            </a:r>
            <a:r>
              <a:rPr lang="cs-CZ" sz="1400" dirty="0"/>
              <a:t> </a:t>
            </a:r>
            <a:r>
              <a:rPr lang="cs-CZ" sz="1400" dirty="0" err="1"/>
              <a:t>Orphan</a:t>
            </a:r>
            <a:r>
              <a:rPr lang="cs-CZ" sz="1400" dirty="0"/>
              <a:t> </a:t>
            </a:r>
            <a:r>
              <a:rPr lang="cs-CZ" sz="1400" dirty="0" smtClean="0"/>
              <a:t>Works</a:t>
            </a:r>
          </a:p>
          <a:p>
            <a:pPr lvl="1"/>
            <a:r>
              <a:rPr lang="cs-CZ" altLang="cs-CZ" sz="1400" dirty="0" err="1" smtClean="0"/>
              <a:t>Out-of-Print</a:t>
            </a:r>
            <a:r>
              <a:rPr lang="cs-CZ" altLang="cs-CZ" sz="1400" dirty="0" smtClean="0"/>
              <a:t> Works: Model </a:t>
            </a:r>
            <a:r>
              <a:rPr lang="cs-CZ" altLang="cs-CZ" sz="1400" dirty="0" err="1" smtClean="0"/>
              <a:t>agreement</a:t>
            </a:r>
            <a:endParaRPr lang="cs-CZ" altLang="cs-CZ" sz="1400" dirty="0" smtClean="0"/>
          </a:p>
          <a:p>
            <a:pPr lvl="1"/>
            <a:r>
              <a:rPr lang="en-US" sz="1400" dirty="0"/>
              <a:t>Orphan </a:t>
            </a:r>
            <a:r>
              <a:rPr lang="cs-CZ" sz="1400" dirty="0"/>
              <a:t>W</a:t>
            </a:r>
            <a:r>
              <a:rPr lang="en-US" sz="1400" dirty="0" err="1" smtClean="0"/>
              <a:t>orks</a:t>
            </a:r>
            <a:r>
              <a:rPr lang="cs-CZ" sz="1400" dirty="0" smtClean="0"/>
              <a:t> + </a:t>
            </a:r>
            <a:r>
              <a:rPr lang="cs-CZ" altLang="cs-CZ" sz="1400" dirty="0" err="1"/>
              <a:t>Out-of-Print</a:t>
            </a:r>
            <a:r>
              <a:rPr lang="cs-CZ" altLang="cs-CZ" sz="1400" dirty="0"/>
              <a:t> </a:t>
            </a:r>
            <a:r>
              <a:rPr lang="cs-CZ" altLang="cs-CZ" sz="1400" dirty="0" smtClean="0"/>
              <a:t>Works: </a:t>
            </a:r>
            <a:r>
              <a:rPr lang="cs-CZ" altLang="cs-CZ" sz="1400" dirty="0" err="1" smtClean="0"/>
              <a:t>databases</a:t>
            </a:r>
            <a:r>
              <a:rPr lang="cs-CZ" altLang="cs-CZ" sz="1400" dirty="0" smtClean="0"/>
              <a:t> and </a:t>
            </a:r>
            <a:r>
              <a:rPr lang="cs-CZ" altLang="cs-CZ" sz="1400" dirty="0" err="1" smtClean="0"/>
              <a:t>right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clearance</a:t>
            </a:r>
            <a:endParaRPr lang="cs-CZ" altLang="cs-CZ" sz="1400" dirty="0" smtClean="0"/>
          </a:p>
          <a:p>
            <a:r>
              <a:rPr lang="cs-CZ" sz="2000" dirty="0" err="1"/>
              <a:t>Comité</a:t>
            </a:r>
            <a:r>
              <a:rPr lang="cs-CZ" sz="2000" dirty="0"/>
              <a:t> des </a:t>
            </a:r>
            <a:r>
              <a:rPr lang="cs-CZ" sz="2000" dirty="0" err="1"/>
              <a:t>Sages</a:t>
            </a:r>
            <a:r>
              <a:rPr lang="cs-CZ" sz="2000" dirty="0"/>
              <a:t> (</a:t>
            </a:r>
            <a:r>
              <a:rPr lang="cs-CZ" sz="2000" dirty="0" err="1"/>
              <a:t>high-level</a:t>
            </a:r>
            <a:r>
              <a:rPr lang="cs-CZ" sz="2000" dirty="0"/>
              <a:t> </a:t>
            </a:r>
            <a:r>
              <a:rPr lang="cs-CZ" sz="2000" dirty="0" err="1"/>
              <a:t>reflection</a:t>
            </a:r>
            <a:r>
              <a:rPr lang="cs-CZ" sz="2000" dirty="0"/>
              <a:t> </a:t>
            </a:r>
            <a:r>
              <a:rPr lang="cs-CZ" sz="2000" dirty="0" err="1" smtClean="0"/>
              <a:t>group</a:t>
            </a:r>
            <a:r>
              <a:rPr lang="cs-CZ" sz="2000" dirty="0" smtClean="0"/>
              <a:t>) (2010)</a:t>
            </a:r>
            <a:endParaRPr lang="cs-CZ" altLang="cs-CZ" sz="2000" b="1" i="1" dirty="0" smtClean="0"/>
          </a:p>
          <a:p>
            <a:pPr lvl="1"/>
            <a:r>
              <a:rPr lang="cs-CZ" altLang="cs-CZ" sz="1600" dirty="0" err="1" smtClean="0"/>
              <a:t>confirmed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the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importance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of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the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issue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of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orphan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works</a:t>
            </a:r>
            <a:endParaRPr lang="cs-CZ" altLang="cs-CZ" sz="1600" dirty="0" smtClean="0"/>
          </a:p>
        </p:txBody>
      </p:sp>
      <p:pic>
        <p:nvPicPr>
          <p:cNvPr id="4100" name="Picture 4" descr="nklogo_cmyk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63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31415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1162472" cy="476250"/>
          </a:xfrm>
        </p:spPr>
        <p:txBody>
          <a:bodyPr/>
          <a:lstStyle/>
          <a:p>
            <a:r>
              <a:rPr lang="cs-CZ" altLang="cs-CZ" dirty="0" smtClean="0"/>
              <a:t>25. 11. 2013</a:t>
            </a:r>
            <a:endParaRPr lang="cs-CZ" alt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63688" y="6245225"/>
            <a:ext cx="6264696" cy="476250"/>
          </a:xfrm>
        </p:spPr>
        <p:txBody>
          <a:bodyPr/>
          <a:lstStyle/>
          <a:p>
            <a:r>
              <a:rPr lang="cs-CZ" altLang="cs-CZ" dirty="0"/>
              <a:t>Czech Republic - Z. Matušík, </a:t>
            </a:r>
            <a:r>
              <a:rPr lang="cs-CZ" dirty="0" err="1"/>
              <a:t>Transposition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Directive</a:t>
            </a:r>
            <a:r>
              <a:rPr lang="cs-CZ" dirty="0"/>
              <a:t> 2012/28/EU</a:t>
            </a:r>
            <a:endParaRPr lang="cs-CZ" alt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909464" cy="476250"/>
          </a:xfrm>
        </p:spPr>
        <p:txBody>
          <a:bodyPr/>
          <a:lstStyle/>
          <a:p>
            <a:fld id="{EA073FC4-76A7-4A9C-8F29-9B0CB4AD647D}" type="slidenum">
              <a:rPr lang="cs-CZ" altLang="cs-CZ"/>
              <a:pPr/>
              <a:t>4</a:t>
            </a:fld>
            <a:endParaRPr lang="cs-CZ" altLang="cs-CZ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74638"/>
            <a:ext cx="7283450" cy="744537"/>
          </a:xfrm>
        </p:spPr>
        <p:txBody>
          <a:bodyPr/>
          <a:lstStyle/>
          <a:p>
            <a:r>
              <a:rPr lang="cs-CZ" altLang="cs-CZ" sz="2400" b="1" dirty="0" err="1"/>
              <a:t>Orphan</a:t>
            </a:r>
            <a:r>
              <a:rPr lang="cs-CZ" altLang="cs-CZ" sz="2400" b="1" dirty="0"/>
              <a:t> Works </a:t>
            </a:r>
            <a:r>
              <a:rPr lang="cs-CZ" altLang="cs-CZ" sz="2400" b="1" dirty="0" err="1"/>
              <a:t>Issue</a:t>
            </a:r>
            <a:endParaRPr lang="en-GB" altLang="cs-CZ" sz="24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r>
              <a:rPr lang="cs-CZ" altLang="cs-CZ" sz="2000" b="1" dirty="0" err="1" smtClean="0"/>
              <a:t>Comité</a:t>
            </a:r>
            <a:r>
              <a:rPr lang="cs-CZ" altLang="cs-CZ" sz="2000" b="1" dirty="0" smtClean="0"/>
              <a:t> des </a:t>
            </a:r>
            <a:r>
              <a:rPr lang="cs-CZ" altLang="cs-CZ" sz="2000" b="1" dirty="0" err="1" smtClean="0"/>
              <a:t>Sages</a:t>
            </a:r>
            <a:r>
              <a:rPr lang="cs-CZ" altLang="cs-CZ" sz="2000" b="1" dirty="0" smtClean="0"/>
              <a:t> </a:t>
            </a:r>
          </a:p>
          <a:p>
            <a:pPr lvl="1"/>
            <a:r>
              <a:rPr lang="cs-CZ" altLang="cs-CZ" sz="1800" dirty="0" smtClean="0"/>
              <a:t>8-step-test </a:t>
            </a:r>
            <a:r>
              <a:rPr lang="cs-CZ" altLang="cs-CZ" sz="1800" dirty="0" err="1" smtClean="0"/>
              <a:t>for</a:t>
            </a:r>
            <a:r>
              <a:rPr lang="cs-CZ" altLang="cs-CZ" sz="1800" dirty="0" smtClean="0"/>
              <a:t> a </a:t>
            </a:r>
            <a:r>
              <a:rPr lang="cs-CZ" altLang="cs-CZ" sz="1800" dirty="0" err="1" smtClean="0"/>
              <a:t>legal</a:t>
            </a:r>
            <a:r>
              <a:rPr lang="cs-CZ" altLang="cs-CZ" sz="1800" dirty="0" smtClean="0"/>
              <a:t> instrument on </a:t>
            </a:r>
            <a:r>
              <a:rPr lang="cs-CZ" altLang="cs-CZ" sz="1800" dirty="0" err="1" smtClean="0"/>
              <a:t>orphan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works</a:t>
            </a:r>
            <a:endParaRPr lang="cs-CZ" altLang="cs-CZ" sz="1800" dirty="0" smtClean="0"/>
          </a:p>
          <a:p>
            <a:pPr lvl="2"/>
            <a:r>
              <a:rPr lang="cs-CZ" sz="1600" dirty="0" smtClean="0"/>
              <a:t>(</a:t>
            </a:r>
            <a:r>
              <a:rPr lang="cs-CZ" sz="1600" dirty="0" err="1" smtClean="0"/>
              <a:t>vi</a:t>
            </a:r>
            <a:r>
              <a:rPr lang="cs-CZ" sz="1600" dirty="0" smtClean="0"/>
              <a:t>) </a:t>
            </a:r>
            <a:r>
              <a:rPr lang="en-US" sz="1600" dirty="0" smtClean="0"/>
              <a:t>foresee</a:t>
            </a:r>
            <a:r>
              <a:rPr lang="en-US" sz="1600" dirty="0"/>
              <a:t>, </a:t>
            </a:r>
            <a:r>
              <a:rPr lang="en-US" sz="1600" b="1" dirty="0">
                <a:solidFill>
                  <a:srgbClr val="C00000"/>
                </a:solidFill>
              </a:rPr>
              <a:t>in the case of commercial use</a:t>
            </a:r>
            <a:r>
              <a:rPr lang="en-US" sz="1600" dirty="0"/>
              <a:t>, a </a:t>
            </a:r>
            <a:r>
              <a:rPr lang="en-US" sz="1600" b="1" dirty="0"/>
              <a:t>remuneration for the rights holders </a:t>
            </a:r>
            <a:r>
              <a:rPr lang="en-US" sz="1600" dirty="0"/>
              <a:t>if </a:t>
            </a:r>
            <a:r>
              <a:rPr lang="en-US" sz="1600" dirty="0" smtClean="0"/>
              <a:t>after</a:t>
            </a:r>
            <a:r>
              <a:rPr lang="cs-CZ" sz="1600" dirty="0" smtClean="0"/>
              <a:t> </a:t>
            </a:r>
            <a:r>
              <a:rPr lang="en-US" sz="1600" dirty="0" smtClean="0"/>
              <a:t>some </a:t>
            </a:r>
            <a:r>
              <a:rPr lang="en-US" sz="1600" dirty="0"/>
              <a:t>time they are found or make themselves known. This remuneration can be kept in </a:t>
            </a:r>
            <a:r>
              <a:rPr lang="en-US" sz="1600" dirty="0" smtClean="0"/>
              <a:t>an</a:t>
            </a:r>
            <a:r>
              <a:rPr lang="cs-CZ" sz="1600" dirty="0" smtClean="0"/>
              <a:t> </a:t>
            </a:r>
            <a:r>
              <a:rPr lang="en-US" sz="1600" dirty="0" smtClean="0"/>
              <a:t>escrow </a:t>
            </a:r>
            <a:r>
              <a:rPr lang="en-US" sz="1600" dirty="0"/>
              <a:t>account. Also in the case of non-commercial use by cultural institutions </a:t>
            </a:r>
            <a:r>
              <a:rPr lang="en-US" sz="1600" dirty="0" smtClean="0"/>
              <a:t>the</a:t>
            </a:r>
            <a:r>
              <a:rPr lang="cs-CZ" sz="1600" dirty="0" smtClean="0"/>
              <a:t> </a:t>
            </a:r>
            <a:r>
              <a:rPr lang="en-US" sz="1600" dirty="0" smtClean="0"/>
              <a:t>payment </a:t>
            </a:r>
            <a:r>
              <a:rPr lang="en-US" sz="1600" dirty="0"/>
              <a:t>of an appropriate fee can be expected. For example, a </a:t>
            </a:r>
            <a:r>
              <a:rPr lang="en-US" sz="1600" b="1" dirty="0">
                <a:solidFill>
                  <a:srgbClr val="C00000"/>
                </a:solidFill>
              </a:rPr>
              <a:t>one-off payment </a:t>
            </a:r>
            <a:r>
              <a:rPr lang="en-US" sz="1600" dirty="0"/>
              <a:t>could </a:t>
            </a:r>
            <a:r>
              <a:rPr lang="en-US" sz="1600" dirty="0" smtClean="0"/>
              <a:t>be</a:t>
            </a:r>
            <a:r>
              <a:rPr lang="cs-CZ" sz="1600" dirty="0" smtClean="0"/>
              <a:t> </a:t>
            </a:r>
            <a:r>
              <a:rPr lang="en-US" sz="1600" dirty="0" smtClean="0"/>
              <a:t>envisaged </a:t>
            </a:r>
            <a:r>
              <a:rPr lang="en-US" sz="1600" dirty="0"/>
              <a:t>if the work is licensed under an extended collective license and the </a:t>
            </a:r>
            <a:r>
              <a:rPr lang="en-US" sz="1600" dirty="0" smtClean="0"/>
              <a:t>collecting</a:t>
            </a:r>
            <a:r>
              <a:rPr lang="cs-CZ" sz="1600" dirty="0" smtClean="0"/>
              <a:t> </a:t>
            </a:r>
            <a:r>
              <a:rPr lang="en-US" sz="1600" dirty="0" smtClean="0"/>
              <a:t>society </a:t>
            </a:r>
            <a:r>
              <a:rPr lang="en-US" sz="1600" dirty="0"/>
              <a:t>has to indemnify the rights holders if they are found or make themselves </a:t>
            </a:r>
            <a:r>
              <a:rPr lang="en-US" sz="1600" dirty="0" smtClean="0"/>
              <a:t>known</a:t>
            </a:r>
            <a:endParaRPr lang="cs-CZ" sz="1600" dirty="0" smtClean="0"/>
          </a:p>
          <a:p>
            <a:pPr lvl="2"/>
            <a:r>
              <a:rPr lang="cs-CZ" altLang="cs-CZ" sz="1600" dirty="0" smtClean="0"/>
              <a:t>(</a:t>
            </a:r>
            <a:r>
              <a:rPr lang="cs-CZ" altLang="cs-CZ" sz="1600" dirty="0" err="1" smtClean="0"/>
              <a:t>vii</a:t>
            </a:r>
            <a:r>
              <a:rPr lang="cs-CZ" altLang="cs-CZ" sz="1600" dirty="0" smtClean="0"/>
              <a:t>) </a:t>
            </a:r>
            <a:r>
              <a:rPr lang="en-US" sz="1600" dirty="0"/>
              <a:t>ensure </a:t>
            </a:r>
            <a:r>
              <a:rPr lang="en-US" sz="1600" b="1" dirty="0"/>
              <a:t>reasonable transaction costs for dealing with orphan works</a:t>
            </a:r>
            <a:r>
              <a:rPr lang="en-US" sz="1600" dirty="0"/>
              <a:t>, </a:t>
            </a:r>
            <a:r>
              <a:rPr lang="en-US" sz="1600" dirty="0" smtClean="0"/>
              <a:t>commensurate</a:t>
            </a:r>
            <a:r>
              <a:rPr lang="cs-CZ" sz="1600" dirty="0" smtClean="0"/>
              <a:t> </a:t>
            </a:r>
            <a:r>
              <a:rPr lang="en-US" sz="1600" dirty="0" smtClean="0"/>
              <a:t>with </a:t>
            </a:r>
            <a:r>
              <a:rPr lang="en-US" sz="1600" dirty="0"/>
              <a:t>the commercial value of the work. This implies for example that a </a:t>
            </a:r>
            <a:r>
              <a:rPr lang="en-US" sz="1600" b="1" dirty="0">
                <a:solidFill>
                  <a:srgbClr val="C00000"/>
                </a:solidFill>
              </a:rPr>
              <a:t>search for </a:t>
            </a:r>
            <a:r>
              <a:rPr lang="en-US" sz="1600" b="1" dirty="0" smtClean="0">
                <a:solidFill>
                  <a:srgbClr val="C00000"/>
                </a:solidFill>
              </a:rPr>
              <a:t>rights</a:t>
            </a:r>
            <a:r>
              <a:rPr lang="cs-CZ" sz="1600" b="1" dirty="0" smtClean="0">
                <a:solidFill>
                  <a:srgbClr val="C00000"/>
                </a:solidFill>
              </a:rPr>
              <a:t> </a:t>
            </a:r>
            <a:r>
              <a:rPr lang="en-US" sz="1600" b="1" dirty="0" smtClean="0">
                <a:solidFill>
                  <a:srgbClr val="C00000"/>
                </a:solidFill>
              </a:rPr>
              <a:t>holders </a:t>
            </a:r>
            <a:r>
              <a:rPr lang="en-US" sz="1600" b="1" dirty="0">
                <a:solidFill>
                  <a:srgbClr val="C00000"/>
                </a:solidFill>
              </a:rPr>
              <a:t>of older works can be less intense than for more recent works</a:t>
            </a:r>
            <a:r>
              <a:rPr lang="en-US" sz="1600" dirty="0"/>
              <a:t>.</a:t>
            </a:r>
            <a:endParaRPr lang="cs-CZ" altLang="cs-CZ" sz="1600" dirty="0" smtClean="0"/>
          </a:p>
          <a:p>
            <a:pPr lvl="1"/>
            <a:r>
              <a:rPr lang="en-US" sz="1800" b="1" dirty="0"/>
              <a:t>Preventing orphan works in the future </a:t>
            </a:r>
            <a:r>
              <a:rPr lang="en-US" sz="1800" dirty="0"/>
              <a:t>is a main </a:t>
            </a:r>
            <a:r>
              <a:rPr lang="en-US" sz="1800" dirty="0" smtClean="0"/>
              <a:t>concern</a:t>
            </a:r>
            <a:r>
              <a:rPr lang="cs-CZ" sz="1800" dirty="0" smtClean="0"/>
              <a:t> ... </a:t>
            </a:r>
            <a:r>
              <a:rPr lang="cs-CZ" sz="1800" dirty="0" err="1" smtClean="0"/>
              <a:t>some</a:t>
            </a:r>
            <a:r>
              <a:rPr lang="cs-CZ" sz="1800" dirty="0" smtClean="0"/>
              <a:t> </a:t>
            </a:r>
            <a:r>
              <a:rPr lang="cs-CZ" sz="1800" dirty="0" err="1" smtClean="0"/>
              <a:t>form</a:t>
            </a:r>
            <a:r>
              <a:rPr lang="cs-CZ" sz="1800" dirty="0" smtClean="0"/>
              <a:t> </a:t>
            </a:r>
            <a:r>
              <a:rPr lang="cs-CZ" sz="1800" dirty="0" err="1"/>
              <a:t>of</a:t>
            </a:r>
            <a:r>
              <a:rPr lang="cs-CZ" sz="1800" dirty="0"/>
              <a:t> </a:t>
            </a:r>
            <a:r>
              <a:rPr lang="cs-CZ" sz="1800" dirty="0" err="1"/>
              <a:t>registration</a:t>
            </a:r>
            <a:r>
              <a:rPr lang="cs-CZ" sz="1800" dirty="0"/>
              <a:t> </a:t>
            </a:r>
            <a:r>
              <a:rPr lang="cs-CZ" sz="1800" dirty="0" err="1" smtClean="0"/>
              <a:t>should</a:t>
            </a:r>
            <a:r>
              <a:rPr lang="cs-CZ" sz="1800" dirty="0" smtClean="0"/>
              <a:t> </a:t>
            </a:r>
            <a:r>
              <a:rPr lang="en-US" sz="1800" dirty="0" smtClean="0"/>
              <a:t>be </a:t>
            </a:r>
            <a:r>
              <a:rPr lang="en-US" sz="1800" dirty="0"/>
              <a:t>considered as a precondition for a full exercise of </a:t>
            </a:r>
            <a:r>
              <a:rPr lang="en-US" sz="1800" dirty="0" smtClean="0"/>
              <a:t>rights</a:t>
            </a:r>
            <a:r>
              <a:rPr lang="cs-CZ" sz="1800" dirty="0" smtClean="0"/>
              <a:t> ... </a:t>
            </a:r>
            <a:r>
              <a:rPr lang="en-US" sz="1800" dirty="0"/>
              <a:t>this would require </a:t>
            </a:r>
            <a:r>
              <a:rPr lang="en-US" sz="1800" b="1" dirty="0">
                <a:solidFill>
                  <a:srgbClr val="C00000"/>
                </a:solidFill>
              </a:rPr>
              <a:t>a change in the Berne </a:t>
            </a:r>
            <a:r>
              <a:rPr lang="en-US" sz="1800" b="1" dirty="0" smtClean="0">
                <a:solidFill>
                  <a:srgbClr val="C00000"/>
                </a:solidFill>
              </a:rPr>
              <a:t>Convention</a:t>
            </a:r>
            <a:r>
              <a:rPr lang="cs-CZ" sz="1800" dirty="0" smtClean="0"/>
              <a:t>...</a:t>
            </a:r>
            <a:endParaRPr lang="cs-CZ" altLang="cs-CZ" sz="1800" dirty="0"/>
          </a:p>
          <a:p>
            <a:endParaRPr lang="cs-CZ" altLang="cs-CZ" sz="2000" dirty="0" smtClean="0"/>
          </a:p>
          <a:p>
            <a:endParaRPr lang="cs-CZ" altLang="cs-CZ" sz="2000" dirty="0"/>
          </a:p>
        </p:txBody>
      </p:sp>
      <p:pic>
        <p:nvPicPr>
          <p:cNvPr id="4100" name="Picture 4" descr="nklogo_cmyk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63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10740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1162472" cy="476250"/>
          </a:xfrm>
        </p:spPr>
        <p:txBody>
          <a:bodyPr/>
          <a:lstStyle/>
          <a:p>
            <a:r>
              <a:rPr lang="cs-CZ" altLang="cs-CZ" dirty="0" smtClean="0"/>
              <a:t>25. 11. 2013</a:t>
            </a:r>
            <a:endParaRPr lang="cs-CZ" alt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763688" y="6245225"/>
            <a:ext cx="6264696" cy="476250"/>
          </a:xfrm>
        </p:spPr>
        <p:txBody>
          <a:bodyPr/>
          <a:lstStyle/>
          <a:p>
            <a:r>
              <a:rPr lang="cs-CZ" altLang="cs-CZ" dirty="0"/>
              <a:t>Czech Republic - Z. Matušík, </a:t>
            </a:r>
            <a:r>
              <a:rPr lang="cs-CZ" dirty="0" err="1"/>
              <a:t>Transposition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Directive</a:t>
            </a:r>
            <a:r>
              <a:rPr lang="cs-CZ" dirty="0"/>
              <a:t> 2012/28/EU</a:t>
            </a:r>
            <a:endParaRPr lang="cs-CZ" alt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909464" cy="476250"/>
          </a:xfrm>
        </p:spPr>
        <p:txBody>
          <a:bodyPr/>
          <a:lstStyle/>
          <a:p>
            <a:fld id="{EA073FC4-76A7-4A9C-8F29-9B0CB4AD647D}" type="slidenum">
              <a:rPr lang="cs-CZ" altLang="cs-CZ"/>
              <a:pPr/>
              <a:t>5</a:t>
            </a:fld>
            <a:endParaRPr lang="cs-CZ" altLang="cs-CZ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74638"/>
            <a:ext cx="7283450" cy="1143000"/>
          </a:xfrm>
        </p:spPr>
        <p:txBody>
          <a:bodyPr/>
          <a:lstStyle/>
          <a:p>
            <a:r>
              <a:rPr lang="cs-CZ" altLang="cs-CZ" sz="2800" b="1" dirty="0" err="1"/>
              <a:t>Out-of-Commerce</a:t>
            </a:r>
            <a:r>
              <a:rPr lang="cs-CZ" altLang="cs-CZ" sz="2800" b="1" dirty="0"/>
              <a:t> Works </a:t>
            </a:r>
            <a:r>
              <a:rPr lang="cs-CZ" altLang="cs-CZ" sz="2800" b="1" dirty="0" err="1"/>
              <a:t>Alternative</a:t>
            </a:r>
            <a:endParaRPr lang="cs-CZ" altLang="cs-CZ" sz="28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784"/>
            <a:ext cx="8229600" cy="4641379"/>
          </a:xfrm>
        </p:spPr>
        <p:txBody>
          <a:bodyPr/>
          <a:lstStyle/>
          <a:p>
            <a:r>
              <a:rPr lang="cs-CZ" altLang="cs-CZ" sz="2400" b="1" i="1" dirty="0" smtClean="0"/>
              <a:t>Memorandum </a:t>
            </a:r>
            <a:r>
              <a:rPr lang="cs-CZ" altLang="cs-CZ" sz="2400" b="1" i="1" dirty="0" err="1" smtClean="0"/>
              <a:t>of</a:t>
            </a:r>
            <a:r>
              <a:rPr lang="cs-CZ" altLang="cs-CZ" sz="2400" b="1" i="1" dirty="0" smtClean="0"/>
              <a:t> </a:t>
            </a:r>
            <a:r>
              <a:rPr lang="cs-CZ" altLang="cs-CZ" sz="2400" b="1" i="1" dirty="0" err="1" smtClean="0"/>
              <a:t>understanding</a:t>
            </a:r>
            <a:r>
              <a:rPr lang="cs-CZ" altLang="cs-CZ" sz="2400" b="1" i="1" dirty="0" smtClean="0"/>
              <a:t>, </a:t>
            </a:r>
            <a:r>
              <a:rPr lang="cs-CZ" altLang="cs-CZ" sz="1600" b="1" i="1" dirty="0" err="1" smtClean="0"/>
              <a:t>Brussels</a:t>
            </a:r>
            <a:r>
              <a:rPr lang="cs-CZ" altLang="cs-CZ" sz="1600" b="1" i="1" dirty="0" smtClean="0"/>
              <a:t> 20 </a:t>
            </a:r>
            <a:r>
              <a:rPr lang="cs-CZ" altLang="cs-CZ" sz="1600" b="1" i="1" dirty="0" err="1" smtClean="0"/>
              <a:t>September</a:t>
            </a:r>
            <a:r>
              <a:rPr lang="cs-CZ" altLang="cs-CZ" sz="1600" b="1" i="1" dirty="0" smtClean="0"/>
              <a:t> 2011</a:t>
            </a:r>
          </a:p>
          <a:p>
            <a:pPr lvl="1"/>
            <a:r>
              <a:rPr lang="en-GB" sz="1600" b="1" dirty="0" smtClean="0"/>
              <a:t>Key </a:t>
            </a:r>
            <a:r>
              <a:rPr lang="en-GB" sz="1600" b="1" dirty="0"/>
              <a:t>Principles on the Digitisation and Making Available of Out-of-Commerce </a:t>
            </a:r>
            <a:r>
              <a:rPr lang="en-GB" sz="1600" b="1" dirty="0" smtClean="0"/>
              <a:t>Works</a:t>
            </a:r>
            <a:endParaRPr lang="cs-CZ" sz="1600" b="1" dirty="0" smtClean="0"/>
          </a:p>
          <a:p>
            <a:pPr lvl="2"/>
            <a:r>
              <a:rPr lang="cs-CZ" altLang="cs-CZ" sz="1400" b="1" i="1" dirty="0" err="1" smtClean="0">
                <a:solidFill>
                  <a:srgbClr val="C00000"/>
                </a:solidFill>
              </a:rPr>
              <a:t>complementary</a:t>
            </a:r>
            <a:r>
              <a:rPr lang="cs-CZ" altLang="cs-CZ" sz="1400" b="1" i="1" dirty="0" smtClean="0">
                <a:solidFill>
                  <a:srgbClr val="C00000"/>
                </a:solidFill>
              </a:rPr>
              <a:t> </a:t>
            </a:r>
            <a:r>
              <a:rPr lang="cs-CZ" altLang="cs-CZ" sz="1400" b="1" i="1" dirty="0" err="1" smtClean="0">
                <a:solidFill>
                  <a:srgbClr val="C00000"/>
                </a:solidFill>
              </a:rPr>
              <a:t>with</a:t>
            </a:r>
            <a:r>
              <a:rPr lang="cs-CZ" altLang="cs-CZ" sz="1400" b="1" i="1" dirty="0" smtClean="0">
                <a:solidFill>
                  <a:srgbClr val="C00000"/>
                </a:solidFill>
              </a:rPr>
              <a:t> </a:t>
            </a:r>
            <a:r>
              <a:rPr lang="cs-CZ" altLang="cs-CZ" sz="1400" b="1" i="1" dirty="0" err="1" smtClean="0">
                <a:solidFill>
                  <a:srgbClr val="C00000"/>
                </a:solidFill>
              </a:rPr>
              <a:t>Orphan</a:t>
            </a:r>
            <a:r>
              <a:rPr lang="cs-CZ" altLang="cs-CZ" sz="1400" b="1" i="1" dirty="0" smtClean="0">
                <a:solidFill>
                  <a:srgbClr val="C00000"/>
                </a:solidFill>
              </a:rPr>
              <a:t> Works </a:t>
            </a:r>
            <a:r>
              <a:rPr lang="cs-CZ" altLang="cs-CZ" sz="1400" b="1" i="1" dirty="0" err="1" smtClean="0">
                <a:solidFill>
                  <a:srgbClr val="C00000"/>
                </a:solidFill>
              </a:rPr>
              <a:t>Directive</a:t>
            </a:r>
            <a:endParaRPr lang="cs-CZ" altLang="cs-CZ" sz="1400" b="1" i="1" dirty="0">
              <a:solidFill>
                <a:srgbClr val="C00000"/>
              </a:solidFill>
            </a:endParaRPr>
          </a:p>
          <a:p>
            <a:pPr lvl="2"/>
            <a:r>
              <a:rPr lang="en-GB" sz="1400" b="1" i="1" dirty="0" smtClean="0"/>
              <a:t>based </a:t>
            </a:r>
            <a:r>
              <a:rPr lang="en-GB" sz="1400" b="1" i="1" dirty="0"/>
              <a:t>on voluntary licensing agreements to be negotiated in the country of first publication of the </a:t>
            </a:r>
            <a:r>
              <a:rPr lang="en-GB" sz="1400" b="1" i="1" dirty="0" smtClean="0"/>
              <a:t>works</a:t>
            </a:r>
            <a:endParaRPr lang="cs-CZ" sz="1400" b="1" i="1" dirty="0"/>
          </a:p>
          <a:p>
            <a:pPr lvl="2"/>
            <a:r>
              <a:rPr lang="cs-CZ" sz="1400" b="1" i="1" dirty="0" smtClean="0"/>
              <a:t>t</a:t>
            </a:r>
            <a:r>
              <a:rPr lang="en-GB" sz="1400" b="1" i="1" dirty="0" smtClean="0"/>
              <a:t>he </a:t>
            </a:r>
            <a:r>
              <a:rPr lang="en-GB" sz="1400" b="1" i="1" dirty="0"/>
              <a:t>determination of the out-of-commerce status will be decided in the country of first publication according to criteria defined by the </a:t>
            </a:r>
            <a:r>
              <a:rPr lang="en-GB" sz="1400" b="1" i="1" dirty="0" smtClean="0"/>
              <a:t>parties</a:t>
            </a:r>
            <a:endParaRPr lang="cs-CZ" sz="1400" dirty="0"/>
          </a:p>
          <a:p>
            <a:pPr lvl="2"/>
            <a:r>
              <a:rPr lang="cs-CZ" sz="1400" b="1" i="1" dirty="0" smtClean="0"/>
              <a:t>t</a:t>
            </a:r>
            <a:r>
              <a:rPr lang="en-GB" sz="1400" b="1" i="1" dirty="0" smtClean="0"/>
              <a:t>he </a:t>
            </a:r>
            <a:r>
              <a:rPr lang="en-GB" sz="1400" b="1" i="1" dirty="0"/>
              <a:t>types of use of the works will be agreed by the parties in each licensing </a:t>
            </a:r>
            <a:r>
              <a:rPr lang="en-GB" sz="1400" b="1" i="1" dirty="0" smtClean="0"/>
              <a:t>agreement</a:t>
            </a:r>
            <a:endParaRPr lang="cs-CZ" sz="1400" b="1" i="1" dirty="0"/>
          </a:p>
          <a:p>
            <a:pPr lvl="2"/>
            <a:r>
              <a:rPr lang="cs-CZ" sz="1400" b="1" i="1" dirty="0" smtClean="0"/>
              <a:t>i</a:t>
            </a:r>
            <a:r>
              <a:rPr lang="en-GB" sz="1400" b="1" i="1" dirty="0" smtClean="0"/>
              <a:t>t </a:t>
            </a:r>
            <a:r>
              <a:rPr lang="en-GB" sz="1400" b="1" i="1" dirty="0"/>
              <a:t>foresees the need for solutions to situations of collective management when not all right holders are represented by a collecting </a:t>
            </a:r>
            <a:r>
              <a:rPr lang="en-GB" sz="1400" b="1" i="1" dirty="0" smtClean="0"/>
              <a:t>society</a:t>
            </a:r>
            <a:endParaRPr lang="cs-CZ" sz="1400" b="1" i="1" dirty="0"/>
          </a:p>
          <a:p>
            <a:pPr lvl="2"/>
            <a:r>
              <a:rPr lang="cs-CZ" sz="1400" b="1" dirty="0" err="1" smtClean="0">
                <a:solidFill>
                  <a:srgbClr val="C00000"/>
                </a:solidFill>
              </a:rPr>
              <a:t>responsing</a:t>
            </a:r>
            <a:r>
              <a:rPr lang="cs-CZ" sz="1400" b="1" dirty="0" smtClean="0">
                <a:solidFill>
                  <a:srgbClr val="C00000"/>
                </a:solidFill>
              </a:rPr>
              <a:t> to</a:t>
            </a:r>
            <a:r>
              <a:rPr lang="en-GB" sz="1400" b="1" dirty="0" smtClean="0">
                <a:solidFill>
                  <a:srgbClr val="C00000"/>
                </a:solidFill>
              </a:rPr>
              <a:t> </a:t>
            </a:r>
            <a:r>
              <a:rPr lang="en-GB" sz="1400" b="1" dirty="0">
                <a:solidFill>
                  <a:srgbClr val="C00000"/>
                </a:solidFill>
              </a:rPr>
              <a:t>the needs of "mass </a:t>
            </a:r>
            <a:r>
              <a:rPr lang="en-GB" sz="1400" b="1" dirty="0" smtClean="0">
                <a:solidFill>
                  <a:srgbClr val="C00000"/>
                </a:solidFill>
              </a:rPr>
              <a:t>digitisation</a:t>
            </a:r>
            <a:r>
              <a:rPr lang="cs-CZ" sz="1400" b="1" dirty="0" smtClean="0">
                <a:solidFill>
                  <a:srgbClr val="C00000"/>
                </a:solidFill>
              </a:rPr>
              <a:t>“</a:t>
            </a:r>
            <a:endParaRPr lang="cs-CZ" sz="1400" b="1" dirty="0" smtClean="0">
              <a:solidFill>
                <a:srgbClr val="C00000"/>
              </a:solidFill>
            </a:endParaRPr>
          </a:p>
          <a:p>
            <a:pPr lvl="2"/>
            <a:r>
              <a:rPr lang="en-GB" sz="1400" b="1" dirty="0" err="1" smtClean="0">
                <a:solidFill>
                  <a:srgbClr val="C00000"/>
                </a:solidFill>
              </a:rPr>
              <a:t>provid</a:t>
            </a:r>
            <a:r>
              <a:rPr lang="cs-CZ" sz="1400" b="1" dirty="0" err="1" smtClean="0">
                <a:solidFill>
                  <a:srgbClr val="C00000"/>
                </a:solidFill>
              </a:rPr>
              <a:t>ing</a:t>
            </a:r>
            <a:r>
              <a:rPr lang="en-GB" sz="1400" b="1" dirty="0" smtClean="0">
                <a:solidFill>
                  <a:srgbClr val="C00000"/>
                </a:solidFill>
              </a:rPr>
              <a:t> </a:t>
            </a:r>
            <a:r>
              <a:rPr lang="en-GB" sz="1400" b="1" dirty="0">
                <a:solidFill>
                  <a:srgbClr val="C00000"/>
                </a:solidFill>
              </a:rPr>
              <a:t>a licensing solution for works which, while normally being under copyright, are no longer in </a:t>
            </a:r>
            <a:r>
              <a:rPr lang="en-GB" sz="1400" b="1" dirty="0" smtClean="0">
                <a:solidFill>
                  <a:srgbClr val="C00000"/>
                </a:solidFill>
              </a:rPr>
              <a:t>commerce</a:t>
            </a:r>
            <a:endParaRPr lang="cs-CZ" sz="1400" b="1" dirty="0" smtClean="0">
              <a:solidFill>
                <a:srgbClr val="C00000"/>
              </a:solidFill>
            </a:endParaRPr>
          </a:p>
          <a:p>
            <a:pPr lvl="2"/>
            <a:r>
              <a:rPr lang="en-GB" sz="1400" b="1" dirty="0" err="1" smtClean="0">
                <a:solidFill>
                  <a:srgbClr val="C00000"/>
                </a:solidFill>
              </a:rPr>
              <a:t>facilitat</a:t>
            </a:r>
            <a:r>
              <a:rPr lang="cs-CZ" sz="1400" b="1" dirty="0" err="1" smtClean="0">
                <a:solidFill>
                  <a:srgbClr val="C00000"/>
                </a:solidFill>
              </a:rPr>
              <a:t>ing</a:t>
            </a:r>
            <a:r>
              <a:rPr lang="en-GB" sz="1400" b="1" dirty="0" smtClean="0">
                <a:solidFill>
                  <a:srgbClr val="C00000"/>
                </a:solidFill>
              </a:rPr>
              <a:t> licenses</a:t>
            </a:r>
            <a:r>
              <a:rPr lang="en-GB" sz="1400" b="1" dirty="0">
                <a:solidFill>
                  <a:srgbClr val="C00000"/>
                </a:solidFill>
              </a:rPr>
              <a:t>, taking into account that often they will need to cover a large number of works and different right </a:t>
            </a:r>
            <a:r>
              <a:rPr lang="en-GB" sz="1400" b="1" dirty="0" smtClean="0">
                <a:solidFill>
                  <a:srgbClr val="C00000"/>
                </a:solidFill>
              </a:rPr>
              <a:t>holders</a:t>
            </a:r>
            <a:endParaRPr lang="cs-CZ" altLang="cs-CZ" sz="1400" b="1" i="1" dirty="0">
              <a:solidFill>
                <a:srgbClr val="C00000"/>
              </a:solidFill>
            </a:endParaRPr>
          </a:p>
          <a:p>
            <a:endParaRPr lang="cs-CZ" altLang="cs-CZ" sz="1600" i="1" dirty="0" smtClean="0"/>
          </a:p>
        </p:txBody>
      </p:sp>
      <p:pic>
        <p:nvPicPr>
          <p:cNvPr id="4100" name="Picture 4" descr="nklogo_cmyk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63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1588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1162472" cy="476250"/>
          </a:xfrm>
        </p:spPr>
        <p:txBody>
          <a:bodyPr/>
          <a:lstStyle/>
          <a:p>
            <a:r>
              <a:rPr lang="cs-CZ" altLang="cs-CZ" dirty="0" smtClean="0"/>
              <a:t>25. 11. 2013</a:t>
            </a:r>
            <a:endParaRPr lang="cs-CZ" alt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691680" y="6245225"/>
            <a:ext cx="6408712" cy="476250"/>
          </a:xfrm>
        </p:spPr>
        <p:txBody>
          <a:bodyPr/>
          <a:lstStyle/>
          <a:p>
            <a:r>
              <a:rPr lang="cs-CZ" altLang="cs-CZ" dirty="0"/>
              <a:t>Czech Republic - Z. Matušík, </a:t>
            </a:r>
            <a:r>
              <a:rPr lang="cs-CZ" dirty="0" err="1"/>
              <a:t>Transposition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Directive</a:t>
            </a:r>
            <a:r>
              <a:rPr lang="cs-CZ" dirty="0"/>
              <a:t> 2012/28/EU</a:t>
            </a:r>
            <a:endParaRPr lang="cs-CZ" alt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909464" cy="476250"/>
          </a:xfrm>
        </p:spPr>
        <p:txBody>
          <a:bodyPr/>
          <a:lstStyle/>
          <a:p>
            <a:fld id="{EA073FC4-76A7-4A9C-8F29-9B0CB4AD647D}" type="slidenum">
              <a:rPr lang="cs-CZ" altLang="cs-CZ"/>
              <a:pPr/>
              <a:t>6</a:t>
            </a:fld>
            <a:endParaRPr lang="cs-CZ" altLang="cs-CZ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74638"/>
            <a:ext cx="7283450" cy="922114"/>
          </a:xfrm>
        </p:spPr>
        <p:txBody>
          <a:bodyPr/>
          <a:lstStyle/>
          <a:p>
            <a:r>
              <a:rPr lang="cs-CZ" altLang="cs-CZ" sz="2800" b="1" dirty="0" err="1"/>
              <a:t>Directive</a:t>
            </a:r>
            <a:r>
              <a:rPr lang="cs-CZ" altLang="cs-CZ" sz="2800" b="1" dirty="0"/>
              <a:t> </a:t>
            </a:r>
            <a:r>
              <a:rPr lang="cs-CZ" altLang="cs-CZ" sz="2800" b="1" dirty="0" smtClean="0"/>
              <a:t>2012/28/EU</a:t>
            </a:r>
            <a:br>
              <a:rPr lang="cs-CZ" altLang="cs-CZ" sz="2800" b="1" dirty="0" smtClean="0"/>
            </a:br>
            <a:r>
              <a:rPr lang="cs-CZ" sz="2800" dirty="0"/>
              <a:t>on </a:t>
            </a:r>
            <a:r>
              <a:rPr lang="cs-CZ" sz="2800" dirty="0" err="1"/>
              <a:t>certain</a:t>
            </a:r>
            <a:r>
              <a:rPr lang="cs-CZ" sz="2800" dirty="0"/>
              <a:t> </a:t>
            </a:r>
            <a:r>
              <a:rPr lang="cs-CZ" sz="2800" dirty="0" err="1"/>
              <a:t>permitted</a:t>
            </a:r>
            <a:r>
              <a:rPr lang="cs-CZ" sz="2800" dirty="0"/>
              <a:t> </a:t>
            </a:r>
            <a:r>
              <a:rPr lang="cs-CZ" sz="2800" dirty="0" err="1"/>
              <a:t>uses</a:t>
            </a:r>
            <a:r>
              <a:rPr lang="cs-CZ" sz="2800" dirty="0"/>
              <a:t>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orphan</a:t>
            </a:r>
            <a:r>
              <a:rPr lang="cs-CZ" sz="2800" dirty="0"/>
              <a:t> </a:t>
            </a:r>
            <a:r>
              <a:rPr lang="cs-CZ" sz="2800" dirty="0" err="1"/>
              <a:t>works</a:t>
            </a:r>
            <a:endParaRPr lang="cs-CZ" altLang="cs-CZ" sz="28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r>
              <a:rPr lang="cs-CZ" altLang="cs-CZ" sz="2000" b="1" dirty="0" err="1" smtClean="0"/>
              <a:t>Assumptions</a:t>
            </a:r>
            <a:r>
              <a:rPr lang="cs-CZ" altLang="cs-CZ" sz="2000" b="1" dirty="0" smtClean="0"/>
              <a:t> on </a:t>
            </a:r>
            <a:r>
              <a:rPr lang="cs-CZ" altLang="cs-CZ" sz="2000" b="1" dirty="0" err="1" smtClean="0"/>
              <a:t>special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terms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have</a:t>
            </a:r>
            <a:r>
              <a:rPr lang="cs-CZ" altLang="cs-CZ" sz="2000" b="1" dirty="0" smtClean="0"/>
              <a:t> not </a:t>
            </a:r>
            <a:r>
              <a:rPr lang="cs-CZ" altLang="cs-CZ" sz="2000" b="1" dirty="0" err="1" smtClean="0"/>
              <a:t>come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true</a:t>
            </a:r>
            <a:endParaRPr lang="cs-CZ" altLang="cs-CZ" sz="2000" b="1" dirty="0" smtClean="0"/>
          </a:p>
          <a:p>
            <a:pPr lvl="1"/>
            <a:r>
              <a:rPr lang="cs-CZ" altLang="cs-CZ" sz="1600" b="1" dirty="0" err="1" smtClean="0"/>
              <a:t>requirements</a:t>
            </a:r>
            <a:r>
              <a:rPr lang="cs-CZ" altLang="cs-CZ" sz="1600" b="1" dirty="0" smtClean="0"/>
              <a:t> on </a:t>
            </a:r>
            <a:r>
              <a:rPr lang="cs-CZ" altLang="cs-CZ" sz="1600" b="1" dirty="0" err="1" smtClean="0"/>
              <a:t>the</a:t>
            </a:r>
            <a:r>
              <a:rPr lang="cs-CZ" altLang="cs-CZ" sz="1600" b="1" dirty="0" smtClean="0"/>
              <a:t> </a:t>
            </a:r>
            <a:r>
              <a:rPr lang="cs-CZ" altLang="cs-CZ" sz="1600" b="1" dirty="0" err="1" smtClean="0"/>
              <a:t>diligent</a:t>
            </a:r>
            <a:r>
              <a:rPr lang="cs-CZ" altLang="cs-CZ" sz="1600" b="1" dirty="0" smtClean="0"/>
              <a:t> </a:t>
            </a:r>
            <a:r>
              <a:rPr lang="cs-CZ" altLang="cs-CZ" sz="1600" b="1" dirty="0" err="1" smtClean="0"/>
              <a:t>search</a:t>
            </a:r>
            <a:r>
              <a:rPr lang="cs-CZ" altLang="cs-CZ" sz="1600" b="1" dirty="0" smtClean="0"/>
              <a:t> are </a:t>
            </a:r>
            <a:r>
              <a:rPr lang="cs-CZ" altLang="cs-CZ" sz="1600" b="1" dirty="0" err="1" smtClean="0"/>
              <a:t>too</a:t>
            </a:r>
            <a:r>
              <a:rPr lang="cs-CZ" altLang="cs-CZ" sz="1600" b="1" dirty="0" smtClean="0"/>
              <a:t> </a:t>
            </a:r>
            <a:r>
              <a:rPr lang="cs-CZ" altLang="cs-CZ" sz="1600" b="1" dirty="0" err="1" smtClean="0"/>
              <a:t>time</a:t>
            </a:r>
            <a:r>
              <a:rPr lang="cs-CZ" altLang="cs-CZ" sz="1600" b="1" dirty="0" smtClean="0"/>
              <a:t> </a:t>
            </a:r>
            <a:r>
              <a:rPr lang="cs-CZ" altLang="cs-CZ" sz="1600" b="1" dirty="0" err="1" smtClean="0"/>
              <a:t>consuming</a:t>
            </a:r>
            <a:endParaRPr lang="cs-CZ" altLang="cs-CZ" sz="1600" b="1" dirty="0" smtClean="0"/>
          </a:p>
          <a:p>
            <a:pPr lvl="1"/>
            <a:r>
              <a:rPr lang="cs-CZ" altLang="cs-CZ" sz="1600" b="1" dirty="0" err="1" smtClean="0"/>
              <a:t>criminal</a:t>
            </a:r>
            <a:r>
              <a:rPr lang="cs-CZ" altLang="cs-CZ" sz="1600" b="1" dirty="0" smtClean="0"/>
              <a:t> </a:t>
            </a:r>
            <a:r>
              <a:rPr lang="cs-CZ" altLang="cs-CZ" sz="1600" b="1" dirty="0" err="1" smtClean="0"/>
              <a:t>liability</a:t>
            </a:r>
            <a:r>
              <a:rPr lang="cs-CZ" altLang="cs-CZ" sz="1600" b="1" dirty="0" smtClean="0"/>
              <a:t> </a:t>
            </a:r>
            <a:r>
              <a:rPr lang="cs-CZ" altLang="cs-CZ" sz="1600" b="1" dirty="0" err="1" smtClean="0"/>
              <a:t>for</a:t>
            </a:r>
            <a:r>
              <a:rPr lang="cs-CZ" altLang="cs-CZ" sz="1600" b="1" dirty="0" smtClean="0"/>
              <a:t> </a:t>
            </a:r>
            <a:r>
              <a:rPr lang="cs-CZ" altLang="cs-CZ" sz="1600" b="1" dirty="0" err="1" smtClean="0"/>
              <a:t>mistakes</a:t>
            </a:r>
            <a:endParaRPr lang="cs-CZ" altLang="cs-CZ" sz="1600" b="1" dirty="0" smtClean="0"/>
          </a:p>
          <a:p>
            <a:r>
              <a:rPr lang="cs-CZ" altLang="cs-CZ" sz="2000" b="1" dirty="0" err="1" smtClean="0"/>
              <a:t>included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at</a:t>
            </a:r>
            <a:r>
              <a:rPr lang="cs-CZ" altLang="cs-CZ" sz="2000" b="1" dirty="0" smtClean="0"/>
              <a:t> least </a:t>
            </a:r>
            <a:r>
              <a:rPr lang="cs-CZ" altLang="cs-CZ" sz="2000" b="1" dirty="0" err="1" smtClean="0"/>
              <a:t>illustrations</a:t>
            </a:r>
            <a:r>
              <a:rPr lang="cs-CZ" altLang="cs-CZ" sz="2000" b="1" dirty="0" smtClean="0"/>
              <a:t>, </a:t>
            </a:r>
            <a:r>
              <a:rPr lang="cs-CZ" altLang="cs-CZ" sz="2000" b="1" dirty="0" err="1" smtClean="0"/>
              <a:t>unpublished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works</a:t>
            </a:r>
            <a:endParaRPr lang="cs-CZ" altLang="cs-CZ" sz="2000" b="1" dirty="0" smtClean="0"/>
          </a:p>
          <a:p>
            <a:r>
              <a:rPr lang="cs-CZ" altLang="cs-CZ" sz="2000" b="1" dirty="0" err="1" smtClean="0"/>
              <a:t>excluded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stand-alone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images</a:t>
            </a:r>
            <a:r>
              <a:rPr lang="cs-CZ" altLang="cs-CZ" sz="2000" b="1" dirty="0" smtClean="0"/>
              <a:t>, </a:t>
            </a:r>
            <a:r>
              <a:rPr lang="cs-CZ" altLang="cs-CZ" sz="2000" b="1" dirty="0" err="1" smtClean="0"/>
              <a:t>commercial</a:t>
            </a:r>
            <a:r>
              <a:rPr lang="cs-CZ" altLang="cs-CZ" sz="2000" b="1" dirty="0" smtClean="0"/>
              <a:t> use </a:t>
            </a:r>
            <a:r>
              <a:rPr lang="cs-CZ" altLang="cs-CZ" sz="2000" b="1" i="1" dirty="0" err="1" smtClean="0"/>
              <a:t>etc</a:t>
            </a:r>
            <a:r>
              <a:rPr lang="cs-CZ" altLang="cs-CZ" sz="2000" b="1" i="1" dirty="0" smtClean="0"/>
              <a:t>.</a:t>
            </a:r>
            <a:endParaRPr lang="cs-CZ" altLang="cs-CZ" sz="2000" b="1" dirty="0"/>
          </a:p>
          <a:p>
            <a:r>
              <a:rPr lang="cs-CZ" altLang="cs-CZ" sz="2000" b="1" dirty="0" err="1" smtClean="0"/>
              <a:t>allowed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for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specific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national</a:t>
            </a:r>
            <a:r>
              <a:rPr lang="cs-CZ" altLang="cs-CZ" sz="2000" b="1" dirty="0" smtClean="0"/>
              <a:t> </a:t>
            </a:r>
            <a:r>
              <a:rPr lang="cs-CZ" altLang="cs-CZ" sz="2000" b="1" dirty="0" err="1" smtClean="0"/>
              <a:t>solution</a:t>
            </a:r>
            <a:r>
              <a:rPr lang="cs-CZ" altLang="cs-CZ" sz="2000" b="1" dirty="0" smtClean="0"/>
              <a:t> (</a:t>
            </a:r>
            <a:r>
              <a:rPr lang="cs-CZ" altLang="cs-CZ" sz="2000" b="1" dirty="0" err="1" smtClean="0"/>
              <a:t>territorially</a:t>
            </a:r>
            <a:r>
              <a:rPr lang="cs-CZ" altLang="cs-CZ" sz="2000" b="1" dirty="0" smtClean="0"/>
              <a:t> limited)</a:t>
            </a:r>
          </a:p>
          <a:p>
            <a:r>
              <a:rPr lang="cs-CZ" altLang="cs-CZ" sz="2000" b="1" dirty="0" err="1"/>
              <a:t>still</a:t>
            </a:r>
            <a:r>
              <a:rPr lang="cs-CZ" altLang="cs-CZ" sz="2000" b="1" dirty="0"/>
              <a:t>, </a:t>
            </a:r>
            <a:r>
              <a:rPr lang="cs-CZ" altLang="cs-CZ" sz="2000" b="1" dirty="0" err="1"/>
              <a:t>may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be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useful</a:t>
            </a:r>
            <a:r>
              <a:rPr lang="cs-CZ" altLang="cs-CZ" sz="2000" b="1" dirty="0"/>
              <a:t> in </a:t>
            </a:r>
            <a:r>
              <a:rPr lang="cs-CZ" altLang="cs-CZ" sz="2000" b="1" dirty="0" err="1"/>
              <a:t>cases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of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small</a:t>
            </a:r>
            <a:r>
              <a:rPr lang="cs-CZ" altLang="cs-CZ" sz="2000" b="1" dirty="0"/>
              <a:t> </a:t>
            </a:r>
            <a:r>
              <a:rPr lang="cs-CZ" altLang="cs-CZ" sz="2000" b="1" dirty="0" err="1"/>
              <a:t>projects</a:t>
            </a:r>
            <a:endParaRPr lang="cs-CZ" altLang="cs-CZ" sz="2000" b="1" dirty="0"/>
          </a:p>
          <a:p>
            <a:r>
              <a:rPr lang="cs-CZ" altLang="cs-CZ" sz="2000" b="1" dirty="0" err="1" smtClean="0"/>
              <a:t>Recital</a:t>
            </a:r>
            <a:r>
              <a:rPr lang="cs-CZ" altLang="cs-CZ" sz="2000" b="1" dirty="0" smtClean="0"/>
              <a:t> 4 </a:t>
            </a:r>
          </a:p>
          <a:p>
            <a:pPr lvl="1"/>
            <a:r>
              <a:rPr lang="cs-CZ" sz="1600" dirty="0" err="1"/>
              <a:t>This</a:t>
            </a:r>
            <a:r>
              <a:rPr lang="cs-CZ" sz="1600" dirty="0"/>
              <a:t> </a:t>
            </a:r>
            <a:r>
              <a:rPr lang="cs-CZ" sz="1600" dirty="0" err="1"/>
              <a:t>Directive</a:t>
            </a:r>
            <a:r>
              <a:rPr lang="cs-CZ" sz="1600" dirty="0"/>
              <a:t> </a:t>
            </a:r>
            <a:r>
              <a:rPr lang="cs-CZ" sz="1600" dirty="0" err="1"/>
              <a:t>is</a:t>
            </a:r>
            <a:r>
              <a:rPr lang="cs-CZ" sz="1600" dirty="0"/>
              <a:t> </a:t>
            </a:r>
            <a:r>
              <a:rPr lang="cs-CZ" sz="1600" dirty="0" err="1"/>
              <a:t>without</a:t>
            </a:r>
            <a:r>
              <a:rPr lang="cs-CZ" sz="1600" dirty="0"/>
              <a:t> prejudice to </a:t>
            </a:r>
            <a:r>
              <a:rPr lang="cs-CZ" sz="1600" dirty="0" err="1"/>
              <a:t>specific</a:t>
            </a:r>
            <a:r>
              <a:rPr lang="cs-CZ" sz="1600" dirty="0"/>
              <a:t> </a:t>
            </a:r>
            <a:r>
              <a:rPr lang="cs-CZ" sz="1600" dirty="0" err="1"/>
              <a:t>solutions</a:t>
            </a:r>
            <a:r>
              <a:rPr lang="cs-CZ" sz="1600" dirty="0"/>
              <a:t> </a:t>
            </a:r>
            <a:r>
              <a:rPr lang="cs-CZ" sz="1600" dirty="0" err="1"/>
              <a:t>being</a:t>
            </a:r>
            <a:r>
              <a:rPr lang="cs-CZ" sz="1600" dirty="0"/>
              <a:t> </a:t>
            </a:r>
            <a:r>
              <a:rPr lang="cs-CZ" sz="1600" dirty="0" err="1"/>
              <a:t>developed</a:t>
            </a:r>
            <a:r>
              <a:rPr lang="cs-CZ" sz="1600" dirty="0"/>
              <a:t> in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Member</a:t>
            </a:r>
            <a:r>
              <a:rPr lang="cs-CZ" sz="1600" dirty="0"/>
              <a:t> </a:t>
            </a:r>
            <a:r>
              <a:rPr lang="cs-CZ" sz="1600" dirty="0" err="1"/>
              <a:t>States</a:t>
            </a:r>
            <a:r>
              <a:rPr lang="cs-CZ" sz="1600" dirty="0"/>
              <a:t> to </a:t>
            </a:r>
            <a:r>
              <a:rPr lang="cs-CZ" sz="1600" dirty="0" err="1"/>
              <a:t>address</a:t>
            </a:r>
            <a:r>
              <a:rPr lang="cs-CZ" sz="1600" dirty="0"/>
              <a:t> </a:t>
            </a:r>
            <a:r>
              <a:rPr lang="cs-CZ" sz="1600" dirty="0" err="1"/>
              <a:t>larger</a:t>
            </a:r>
            <a:r>
              <a:rPr lang="cs-CZ" sz="1600" dirty="0"/>
              <a:t> </a:t>
            </a:r>
            <a:r>
              <a:rPr lang="cs-CZ" sz="1600" dirty="0" err="1"/>
              <a:t>mass</a:t>
            </a:r>
            <a:r>
              <a:rPr lang="cs-CZ" sz="1600" dirty="0"/>
              <a:t> </a:t>
            </a:r>
            <a:r>
              <a:rPr lang="cs-CZ" sz="1600" dirty="0" err="1"/>
              <a:t>digitisation</a:t>
            </a:r>
            <a:r>
              <a:rPr lang="cs-CZ" sz="1600" dirty="0"/>
              <a:t> </a:t>
            </a:r>
            <a:r>
              <a:rPr lang="cs-CZ" sz="1600" dirty="0" err="1"/>
              <a:t>issues</a:t>
            </a:r>
            <a:r>
              <a:rPr lang="cs-CZ" sz="1600" dirty="0"/>
              <a:t>, such as in </a:t>
            </a:r>
            <a:r>
              <a:rPr lang="cs-CZ" sz="1600" dirty="0" err="1"/>
              <a:t>the</a:t>
            </a:r>
            <a:r>
              <a:rPr lang="cs-CZ" sz="1600" dirty="0"/>
              <a:t> case </a:t>
            </a:r>
            <a:r>
              <a:rPr lang="cs-CZ" sz="1600" dirty="0" err="1"/>
              <a:t>of</a:t>
            </a:r>
            <a:r>
              <a:rPr lang="cs-CZ" sz="1600" dirty="0"/>
              <a:t> so-</a:t>
            </a:r>
            <a:r>
              <a:rPr lang="cs-CZ" sz="1600" dirty="0" err="1"/>
              <a:t>called</a:t>
            </a:r>
            <a:r>
              <a:rPr lang="cs-CZ" sz="1600" dirty="0"/>
              <a:t> "</a:t>
            </a:r>
            <a:r>
              <a:rPr lang="cs-CZ" sz="1600" dirty="0" err="1">
                <a:solidFill>
                  <a:srgbClr val="C00000"/>
                </a:solidFill>
              </a:rPr>
              <a:t>out-of-commerce</a:t>
            </a:r>
            <a:r>
              <a:rPr lang="cs-CZ" sz="1600" dirty="0">
                <a:solidFill>
                  <a:srgbClr val="C00000"/>
                </a:solidFill>
              </a:rPr>
              <a:t>" </a:t>
            </a:r>
            <a:r>
              <a:rPr lang="cs-CZ" sz="1600" dirty="0" err="1">
                <a:solidFill>
                  <a:srgbClr val="C00000"/>
                </a:solidFill>
              </a:rPr>
              <a:t>works</a:t>
            </a:r>
            <a:r>
              <a:rPr lang="cs-CZ" sz="1600" dirty="0"/>
              <a:t>. </a:t>
            </a:r>
            <a:r>
              <a:rPr lang="cs-CZ" sz="1600" dirty="0" smtClean="0"/>
              <a:t>... </a:t>
            </a:r>
            <a:r>
              <a:rPr lang="cs-CZ" sz="1600" dirty="0" err="1"/>
              <a:t>This</a:t>
            </a:r>
            <a:r>
              <a:rPr lang="cs-CZ" sz="1600" dirty="0"/>
              <a:t> </a:t>
            </a:r>
            <a:r>
              <a:rPr lang="cs-CZ" sz="1600" dirty="0" err="1">
                <a:solidFill>
                  <a:srgbClr val="C00000"/>
                </a:solidFill>
              </a:rPr>
              <a:t>Directive</a:t>
            </a:r>
            <a:r>
              <a:rPr lang="cs-CZ" sz="1600" dirty="0">
                <a:solidFill>
                  <a:srgbClr val="C00000"/>
                </a:solidFill>
              </a:rPr>
              <a:t> </a:t>
            </a:r>
            <a:r>
              <a:rPr lang="cs-CZ" sz="1600" dirty="0" err="1">
                <a:solidFill>
                  <a:srgbClr val="C00000"/>
                </a:solidFill>
              </a:rPr>
              <a:t>is</a:t>
            </a:r>
            <a:r>
              <a:rPr lang="cs-CZ" sz="1600" dirty="0">
                <a:solidFill>
                  <a:srgbClr val="C00000"/>
                </a:solidFill>
              </a:rPr>
              <a:t> </a:t>
            </a:r>
            <a:r>
              <a:rPr lang="cs-CZ" sz="1600" dirty="0" err="1">
                <a:solidFill>
                  <a:srgbClr val="C00000"/>
                </a:solidFill>
              </a:rPr>
              <a:t>without</a:t>
            </a:r>
            <a:r>
              <a:rPr lang="cs-CZ" sz="1600" dirty="0">
                <a:solidFill>
                  <a:srgbClr val="C00000"/>
                </a:solidFill>
              </a:rPr>
              <a:t> prejudice to </a:t>
            </a:r>
            <a:r>
              <a:rPr lang="cs-CZ" sz="1600" dirty="0" err="1">
                <a:solidFill>
                  <a:srgbClr val="C00000"/>
                </a:solidFill>
              </a:rPr>
              <a:t>that</a:t>
            </a:r>
            <a:r>
              <a:rPr lang="cs-CZ" sz="1600" dirty="0">
                <a:solidFill>
                  <a:srgbClr val="C00000"/>
                </a:solidFill>
              </a:rPr>
              <a:t> Memorandum </a:t>
            </a:r>
            <a:r>
              <a:rPr lang="cs-CZ" sz="1600" dirty="0" err="1">
                <a:solidFill>
                  <a:srgbClr val="C00000"/>
                </a:solidFill>
              </a:rPr>
              <a:t>of</a:t>
            </a:r>
            <a:r>
              <a:rPr lang="cs-CZ" sz="1600" dirty="0">
                <a:solidFill>
                  <a:srgbClr val="C00000"/>
                </a:solidFill>
              </a:rPr>
              <a:t> </a:t>
            </a:r>
            <a:r>
              <a:rPr lang="cs-CZ" sz="1600" dirty="0" err="1">
                <a:solidFill>
                  <a:srgbClr val="C00000"/>
                </a:solidFill>
              </a:rPr>
              <a:t>Understanding</a:t>
            </a:r>
            <a:r>
              <a:rPr lang="cs-CZ" sz="1600" dirty="0"/>
              <a:t>, </a:t>
            </a:r>
            <a:r>
              <a:rPr lang="cs-CZ" sz="1600" dirty="0" err="1"/>
              <a:t>which</a:t>
            </a:r>
            <a:r>
              <a:rPr lang="cs-CZ" sz="1600" dirty="0"/>
              <a:t> </a:t>
            </a:r>
            <a:r>
              <a:rPr lang="cs-CZ" sz="1600" dirty="0" err="1"/>
              <a:t>calls</a:t>
            </a:r>
            <a:r>
              <a:rPr lang="cs-CZ" sz="1600" dirty="0"/>
              <a:t> on </a:t>
            </a:r>
            <a:r>
              <a:rPr lang="cs-CZ" sz="1600" dirty="0" err="1"/>
              <a:t>Member</a:t>
            </a:r>
            <a:r>
              <a:rPr lang="cs-CZ" sz="1600" dirty="0"/>
              <a:t> </a:t>
            </a:r>
            <a:r>
              <a:rPr lang="cs-CZ" sz="1600" dirty="0" err="1"/>
              <a:t>States</a:t>
            </a:r>
            <a:r>
              <a:rPr lang="cs-CZ" sz="1600" dirty="0"/>
              <a:t> and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Commission</a:t>
            </a:r>
            <a:r>
              <a:rPr lang="cs-CZ" sz="1600" dirty="0"/>
              <a:t> to </a:t>
            </a:r>
            <a:r>
              <a:rPr lang="cs-CZ" sz="1600" dirty="0" err="1"/>
              <a:t>ensure</a:t>
            </a:r>
            <a:r>
              <a:rPr lang="cs-CZ" sz="1600" dirty="0"/>
              <a:t> </a:t>
            </a:r>
            <a:r>
              <a:rPr lang="cs-CZ" sz="1600" dirty="0" err="1"/>
              <a:t>that</a:t>
            </a:r>
            <a:r>
              <a:rPr lang="cs-CZ" sz="1600" dirty="0"/>
              <a:t> </a:t>
            </a:r>
            <a:r>
              <a:rPr lang="cs-CZ" sz="1600" dirty="0" err="1">
                <a:solidFill>
                  <a:srgbClr val="C00000"/>
                </a:solidFill>
              </a:rPr>
              <a:t>voluntary</a:t>
            </a:r>
            <a:r>
              <a:rPr lang="cs-CZ" sz="1600" dirty="0">
                <a:solidFill>
                  <a:srgbClr val="C00000"/>
                </a:solidFill>
              </a:rPr>
              <a:t> </a:t>
            </a:r>
            <a:r>
              <a:rPr lang="cs-CZ" sz="1600" dirty="0" err="1">
                <a:solidFill>
                  <a:srgbClr val="C00000"/>
                </a:solidFill>
              </a:rPr>
              <a:t>agreements</a:t>
            </a:r>
            <a:r>
              <a:rPr lang="cs-CZ" sz="1600" dirty="0">
                <a:solidFill>
                  <a:srgbClr val="C00000"/>
                </a:solidFill>
              </a:rPr>
              <a:t> </a:t>
            </a:r>
            <a:r>
              <a:rPr lang="cs-CZ" sz="1600" dirty="0" err="1"/>
              <a:t>concluded</a:t>
            </a:r>
            <a:r>
              <a:rPr lang="cs-CZ" sz="1600" dirty="0"/>
              <a:t> </a:t>
            </a:r>
            <a:r>
              <a:rPr lang="cs-CZ" sz="1600" dirty="0" err="1"/>
              <a:t>between</a:t>
            </a:r>
            <a:r>
              <a:rPr lang="cs-CZ" sz="1600" dirty="0"/>
              <a:t> </a:t>
            </a:r>
            <a:r>
              <a:rPr lang="cs-CZ" sz="1600" dirty="0" err="1"/>
              <a:t>users</a:t>
            </a:r>
            <a:r>
              <a:rPr lang="cs-CZ" sz="1600" dirty="0"/>
              <a:t>, </a:t>
            </a:r>
            <a:r>
              <a:rPr lang="cs-CZ" sz="1600" dirty="0" err="1"/>
              <a:t>rightholders</a:t>
            </a:r>
            <a:r>
              <a:rPr lang="cs-CZ" sz="1600" dirty="0"/>
              <a:t> and </a:t>
            </a:r>
            <a:r>
              <a:rPr lang="cs-CZ" sz="1600" dirty="0" err="1"/>
              <a:t>collective</a:t>
            </a:r>
            <a:r>
              <a:rPr lang="cs-CZ" sz="1600" dirty="0"/>
              <a:t> </a:t>
            </a:r>
            <a:r>
              <a:rPr lang="cs-CZ" sz="1600" dirty="0" err="1"/>
              <a:t>rights</a:t>
            </a:r>
            <a:r>
              <a:rPr lang="cs-CZ" sz="1600" dirty="0"/>
              <a:t> management </a:t>
            </a:r>
            <a:r>
              <a:rPr lang="cs-CZ" sz="1600" dirty="0" err="1"/>
              <a:t>organisations</a:t>
            </a:r>
            <a:r>
              <a:rPr lang="cs-CZ" sz="1600" dirty="0"/>
              <a:t> to licence </a:t>
            </a:r>
            <a:r>
              <a:rPr lang="cs-CZ" sz="1600" dirty="0" err="1"/>
              <a:t>the</a:t>
            </a:r>
            <a:r>
              <a:rPr lang="cs-CZ" sz="1600" dirty="0"/>
              <a:t> use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out-of-commerce</a:t>
            </a:r>
            <a:r>
              <a:rPr lang="cs-CZ" sz="1600" dirty="0"/>
              <a:t> </a:t>
            </a:r>
            <a:r>
              <a:rPr lang="cs-CZ" sz="1600" dirty="0" err="1"/>
              <a:t>works</a:t>
            </a:r>
            <a:r>
              <a:rPr lang="cs-CZ" sz="1600" dirty="0"/>
              <a:t> on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basis</a:t>
            </a:r>
            <a:r>
              <a:rPr lang="cs-CZ" sz="1600" dirty="0"/>
              <a:t> </a:t>
            </a:r>
            <a:r>
              <a:rPr lang="cs-CZ" sz="1600" dirty="0" err="1"/>
              <a:t>of</a:t>
            </a:r>
            <a:r>
              <a:rPr lang="cs-CZ" sz="1600" dirty="0"/>
              <a:t> </a:t>
            </a:r>
            <a:r>
              <a:rPr lang="cs-CZ" sz="1600" dirty="0" err="1"/>
              <a:t>the</a:t>
            </a:r>
            <a:r>
              <a:rPr lang="cs-CZ" sz="1600" dirty="0"/>
              <a:t> </a:t>
            </a:r>
            <a:r>
              <a:rPr lang="cs-CZ" sz="1600" dirty="0" err="1"/>
              <a:t>principles</a:t>
            </a:r>
            <a:r>
              <a:rPr lang="cs-CZ" sz="1600" dirty="0"/>
              <a:t> </a:t>
            </a:r>
            <a:r>
              <a:rPr lang="cs-CZ" sz="1600" dirty="0" err="1"/>
              <a:t>contained</a:t>
            </a:r>
            <a:r>
              <a:rPr lang="cs-CZ" sz="1600" dirty="0"/>
              <a:t> </a:t>
            </a:r>
            <a:r>
              <a:rPr lang="cs-CZ" sz="1600" dirty="0" err="1"/>
              <a:t>therein</a:t>
            </a:r>
            <a:r>
              <a:rPr lang="cs-CZ" sz="1600" dirty="0"/>
              <a:t> </a:t>
            </a:r>
            <a:r>
              <a:rPr lang="cs-CZ" sz="1600" dirty="0">
                <a:solidFill>
                  <a:srgbClr val="C00000"/>
                </a:solidFill>
              </a:rPr>
              <a:t>benefit </a:t>
            </a:r>
            <a:r>
              <a:rPr lang="cs-CZ" sz="1600" dirty="0" err="1">
                <a:solidFill>
                  <a:srgbClr val="C00000"/>
                </a:solidFill>
              </a:rPr>
              <a:t>from</a:t>
            </a:r>
            <a:r>
              <a:rPr lang="cs-CZ" sz="1600" dirty="0">
                <a:solidFill>
                  <a:srgbClr val="C00000"/>
                </a:solidFill>
              </a:rPr>
              <a:t> </a:t>
            </a:r>
            <a:r>
              <a:rPr lang="cs-CZ" sz="1600" dirty="0" err="1">
                <a:solidFill>
                  <a:srgbClr val="C00000"/>
                </a:solidFill>
              </a:rPr>
              <a:t>the</a:t>
            </a:r>
            <a:r>
              <a:rPr lang="cs-CZ" sz="1600" dirty="0">
                <a:solidFill>
                  <a:srgbClr val="C00000"/>
                </a:solidFill>
              </a:rPr>
              <a:t> </a:t>
            </a:r>
            <a:r>
              <a:rPr lang="cs-CZ" sz="1600" dirty="0" err="1">
                <a:solidFill>
                  <a:srgbClr val="C00000"/>
                </a:solidFill>
              </a:rPr>
              <a:t>requisite</a:t>
            </a:r>
            <a:r>
              <a:rPr lang="cs-CZ" sz="1600" dirty="0">
                <a:solidFill>
                  <a:srgbClr val="C00000"/>
                </a:solidFill>
              </a:rPr>
              <a:t> </a:t>
            </a:r>
            <a:r>
              <a:rPr lang="cs-CZ" sz="1600" dirty="0" err="1">
                <a:solidFill>
                  <a:srgbClr val="C00000"/>
                </a:solidFill>
              </a:rPr>
              <a:t>legal</a:t>
            </a:r>
            <a:r>
              <a:rPr lang="cs-CZ" sz="1600" dirty="0">
                <a:solidFill>
                  <a:srgbClr val="C00000"/>
                </a:solidFill>
              </a:rPr>
              <a:t> </a:t>
            </a:r>
            <a:r>
              <a:rPr lang="cs-CZ" sz="1600" dirty="0" err="1">
                <a:solidFill>
                  <a:srgbClr val="C00000"/>
                </a:solidFill>
              </a:rPr>
              <a:t>certainty</a:t>
            </a:r>
            <a:r>
              <a:rPr lang="cs-CZ" sz="1600" dirty="0">
                <a:solidFill>
                  <a:srgbClr val="C00000"/>
                </a:solidFill>
              </a:rPr>
              <a:t> in a </a:t>
            </a:r>
            <a:r>
              <a:rPr lang="cs-CZ" sz="1600" dirty="0" err="1">
                <a:solidFill>
                  <a:srgbClr val="C00000"/>
                </a:solidFill>
              </a:rPr>
              <a:t>national</a:t>
            </a:r>
            <a:r>
              <a:rPr lang="cs-CZ" sz="1600" dirty="0">
                <a:solidFill>
                  <a:srgbClr val="C00000"/>
                </a:solidFill>
              </a:rPr>
              <a:t> and </a:t>
            </a:r>
            <a:r>
              <a:rPr lang="cs-CZ" sz="1600" dirty="0" err="1">
                <a:solidFill>
                  <a:srgbClr val="C00000"/>
                </a:solidFill>
              </a:rPr>
              <a:t>cross-border</a:t>
            </a:r>
            <a:r>
              <a:rPr lang="cs-CZ" sz="1600" dirty="0">
                <a:solidFill>
                  <a:srgbClr val="C00000"/>
                </a:solidFill>
              </a:rPr>
              <a:t> </a:t>
            </a:r>
            <a:r>
              <a:rPr lang="cs-CZ" sz="1600" dirty="0" err="1">
                <a:solidFill>
                  <a:srgbClr val="C00000"/>
                </a:solidFill>
              </a:rPr>
              <a:t>context</a:t>
            </a:r>
            <a:r>
              <a:rPr lang="cs-CZ" sz="1600" dirty="0"/>
              <a:t>.</a:t>
            </a:r>
            <a:endParaRPr lang="cs-CZ" altLang="cs-CZ" sz="1600" b="1" dirty="0"/>
          </a:p>
          <a:p>
            <a:endParaRPr lang="cs-CZ" altLang="cs-CZ" sz="2000" b="1" dirty="0" smtClean="0"/>
          </a:p>
          <a:p>
            <a:endParaRPr lang="cs-CZ" altLang="cs-CZ" sz="1400" dirty="0" smtClean="0"/>
          </a:p>
        </p:txBody>
      </p:sp>
      <p:pic>
        <p:nvPicPr>
          <p:cNvPr id="4100" name="Picture 4" descr="nklogo_cmyk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63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252897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1162472" cy="476250"/>
          </a:xfrm>
        </p:spPr>
        <p:txBody>
          <a:bodyPr/>
          <a:lstStyle/>
          <a:p>
            <a:r>
              <a:rPr lang="cs-CZ" altLang="cs-CZ" dirty="0" smtClean="0"/>
              <a:t>25. 11. 2013</a:t>
            </a:r>
            <a:endParaRPr lang="cs-CZ" alt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691680" y="6245225"/>
            <a:ext cx="6408712" cy="476250"/>
          </a:xfrm>
        </p:spPr>
        <p:txBody>
          <a:bodyPr/>
          <a:lstStyle/>
          <a:p>
            <a:r>
              <a:rPr lang="cs-CZ" altLang="cs-CZ" dirty="0"/>
              <a:t>Czech Republic - Z. Matušík, </a:t>
            </a:r>
            <a:r>
              <a:rPr lang="cs-CZ" dirty="0" err="1"/>
              <a:t>Transposition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Directive</a:t>
            </a:r>
            <a:r>
              <a:rPr lang="cs-CZ" dirty="0"/>
              <a:t> 2012/28/EU</a:t>
            </a:r>
            <a:endParaRPr lang="cs-CZ" alt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909464" cy="476250"/>
          </a:xfrm>
        </p:spPr>
        <p:txBody>
          <a:bodyPr/>
          <a:lstStyle/>
          <a:p>
            <a:fld id="{EA073FC4-76A7-4A9C-8F29-9B0CB4AD647D}" type="slidenum">
              <a:rPr lang="cs-CZ" altLang="cs-CZ"/>
              <a:pPr/>
              <a:t>7</a:t>
            </a:fld>
            <a:endParaRPr lang="cs-CZ" altLang="cs-CZ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74638"/>
            <a:ext cx="7283450" cy="994122"/>
          </a:xfrm>
        </p:spPr>
        <p:txBody>
          <a:bodyPr/>
          <a:lstStyle/>
          <a:p>
            <a:r>
              <a:rPr lang="cs-CZ" altLang="cs-CZ" sz="2800" b="1" dirty="0"/>
              <a:t>Draft Bill on </a:t>
            </a:r>
            <a:r>
              <a:rPr lang="cs-CZ" altLang="cs-CZ" sz="2800" b="1" dirty="0" err="1"/>
              <a:t>Amendment</a:t>
            </a:r>
            <a:r>
              <a:rPr lang="cs-CZ" altLang="cs-CZ" sz="2800" b="1" dirty="0"/>
              <a:t> to Copyright </a:t>
            </a:r>
            <a:r>
              <a:rPr lang="cs-CZ" altLang="cs-CZ" sz="2800" b="1" dirty="0" err="1" smtClean="0"/>
              <a:t>Act</a:t>
            </a:r>
            <a:endParaRPr lang="en-GB" altLang="cs-CZ" sz="32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cs-CZ" altLang="cs-CZ" sz="2400" b="1" dirty="0" smtClean="0"/>
              <a:t>Copyright </a:t>
            </a:r>
            <a:r>
              <a:rPr lang="cs-CZ" altLang="cs-CZ" sz="2400" b="1" dirty="0" err="1" smtClean="0"/>
              <a:t>Act</a:t>
            </a:r>
            <a:r>
              <a:rPr lang="cs-CZ" altLang="cs-CZ" sz="2400" b="1" dirty="0" smtClean="0"/>
              <a:t> – No. 121/2000 Sb., </a:t>
            </a:r>
            <a:r>
              <a:rPr lang="cs-CZ" altLang="cs-CZ" sz="2400" dirty="0" smtClean="0"/>
              <a:t>as </a:t>
            </a:r>
            <a:r>
              <a:rPr lang="cs-CZ" altLang="cs-CZ" sz="2400" dirty="0" err="1" smtClean="0"/>
              <a:t>amended</a:t>
            </a:r>
            <a:r>
              <a:rPr lang="cs-CZ" altLang="cs-CZ" sz="2400" dirty="0" smtClean="0"/>
              <a:t> – </a:t>
            </a:r>
            <a:r>
              <a:rPr lang="cs-CZ" altLang="cs-CZ" sz="2400" b="1" dirty="0" smtClean="0"/>
              <a:t>2006</a:t>
            </a:r>
            <a:r>
              <a:rPr lang="cs-CZ" altLang="cs-CZ" sz="2400" dirty="0" smtClean="0"/>
              <a:t> </a:t>
            </a:r>
          </a:p>
          <a:p>
            <a:pPr lvl="1"/>
            <a:r>
              <a:rPr lang="cs-CZ" altLang="cs-CZ" sz="2000" dirty="0" err="1" smtClean="0"/>
              <a:t>need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for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further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amendments</a:t>
            </a:r>
            <a:r>
              <a:rPr lang="cs-CZ" altLang="cs-CZ" sz="2000" dirty="0" smtClean="0"/>
              <a:t> </a:t>
            </a:r>
          </a:p>
          <a:p>
            <a:pPr lvl="2"/>
            <a:r>
              <a:rPr lang="cs-CZ" altLang="cs-CZ" sz="1800" dirty="0" smtClean="0"/>
              <a:t>CFP – 2009 </a:t>
            </a:r>
            <a:r>
              <a:rPr lang="cs-CZ" altLang="cs-CZ" sz="1800" dirty="0" err="1" smtClean="0"/>
              <a:t>December</a:t>
            </a:r>
            <a:r>
              <a:rPr lang="cs-CZ" altLang="cs-CZ" sz="1800" dirty="0" smtClean="0"/>
              <a:t> / 2010 </a:t>
            </a:r>
            <a:r>
              <a:rPr lang="cs-CZ" altLang="cs-CZ" sz="1800" dirty="0" err="1" smtClean="0"/>
              <a:t>January</a:t>
            </a:r>
            <a:endParaRPr lang="cs-CZ" altLang="cs-CZ" sz="1800" dirty="0" smtClean="0"/>
          </a:p>
          <a:p>
            <a:pPr lvl="2"/>
            <a:r>
              <a:rPr lang="cs-CZ" altLang="cs-CZ" sz="1800" dirty="0" smtClean="0"/>
              <a:t>Public </a:t>
            </a:r>
            <a:r>
              <a:rPr lang="cs-CZ" altLang="cs-CZ" sz="1800" dirty="0" err="1" smtClean="0"/>
              <a:t>Consultation</a:t>
            </a:r>
            <a:r>
              <a:rPr lang="cs-CZ" altLang="cs-CZ" sz="1800" dirty="0" smtClean="0"/>
              <a:t> – 2011 </a:t>
            </a:r>
            <a:r>
              <a:rPr lang="cs-CZ" altLang="cs-CZ" sz="1800" dirty="0" err="1"/>
              <a:t>Spring</a:t>
            </a:r>
            <a:endParaRPr lang="cs-CZ" altLang="cs-CZ" sz="1800" dirty="0" smtClean="0"/>
          </a:p>
          <a:p>
            <a:pPr lvl="2"/>
            <a:r>
              <a:rPr lang="cs-CZ" altLang="cs-CZ" sz="1800" dirty="0" err="1" smtClean="0"/>
              <a:t>Stakeholders</a:t>
            </a:r>
            <a:r>
              <a:rPr lang="cs-CZ" altLang="cs-CZ" sz="1800" dirty="0" smtClean="0"/>
              <a:t> Meeting – 2012 </a:t>
            </a:r>
            <a:r>
              <a:rPr lang="cs-CZ" altLang="cs-CZ" sz="1800" dirty="0" err="1"/>
              <a:t>January</a:t>
            </a:r>
            <a:endParaRPr lang="cs-CZ" altLang="cs-CZ" sz="1800" dirty="0" smtClean="0"/>
          </a:p>
          <a:p>
            <a:pPr lvl="3"/>
            <a:r>
              <a:rPr lang="cs-CZ" altLang="cs-CZ" sz="1400" dirty="0" err="1" smtClean="0"/>
              <a:t>Negotiations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Publishers</a:t>
            </a:r>
            <a:r>
              <a:rPr lang="cs-CZ" altLang="cs-CZ" sz="1400" dirty="0" smtClean="0"/>
              <a:t> – CMO – </a:t>
            </a:r>
            <a:r>
              <a:rPr lang="cs-CZ" altLang="cs-CZ" sz="1400" dirty="0" err="1" smtClean="0"/>
              <a:t>Libraries</a:t>
            </a:r>
            <a:r>
              <a:rPr lang="cs-CZ" altLang="cs-CZ" sz="1400" dirty="0" smtClean="0"/>
              <a:t>  - 2012 – </a:t>
            </a:r>
            <a:r>
              <a:rPr lang="cs-CZ" altLang="cs-CZ" sz="1400" dirty="0" err="1" smtClean="0"/>
              <a:t>February</a:t>
            </a:r>
            <a:r>
              <a:rPr lang="cs-CZ" altLang="cs-CZ" sz="1400" dirty="0" smtClean="0"/>
              <a:t> – May</a:t>
            </a:r>
          </a:p>
          <a:p>
            <a:pPr lvl="3"/>
            <a:r>
              <a:rPr lang="cs-CZ" altLang="cs-CZ" sz="1400" dirty="0" err="1" smtClean="0"/>
              <a:t>Orphan</a:t>
            </a:r>
            <a:r>
              <a:rPr lang="cs-CZ" altLang="cs-CZ" sz="1400" dirty="0" smtClean="0"/>
              <a:t> Works + </a:t>
            </a:r>
            <a:r>
              <a:rPr lang="cs-CZ" altLang="cs-CZ" sz="1400" dirty="0" err="1" smtClean="0"/>
              <a:t>Out-of-Commerce</a:t>
            </a:r>
            <a:r>
              <a:rPr lang="cs-CZ" altLang="cs-CZ" sz="1400" dirty="0" smtClean="0"/>
              <a:t> Works</a:t>
            </a:r>
            <a:endParaRPr lang="cs-CZ" altLang="cs-CZ" sz="1600" dirty="0"/>
          </a:p>
          <a:p>
            <a:r>
              <a:rPr lang="cs-CZ" altLang="cs-CZ" sz="2000" dirty="0" smtClean="0"/>
              <a:t>OW – </a:t>
            </a:r>
            <a:r>
              <a:rPr lang="cs-CZ" altLang="cs-CZ" sz="2000" dirty="0" err="1" smtClean="0"/>
              <a:t>making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available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within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the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scope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of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the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Directive</a:t>
            </a:r>
            <a:r>
              <a:rPr lang="cs-CZ" altLang="cs-CZ" sz="2000" dirty="0" smtClean="0"/>
              <a:t> </a:t>
            </a:r>
          </a:p>
          <a:p>
            <a:pPr lvl="1"/>
            <a:r>
              <a:rPr lang="cs-CZ" altLang="cs-CZ" sz="1600" dirty="0" err="1" smtClean="0"/>
              <a:t>communication</a:t>
            </a:r>
            <a:r>
              <a:rPr lang="cs-CZ" altLang="cs-CZ" sz="1600" dirty="0" smtClean="0"/>
              <a:t> =&gt; </a:t>
            </a:r>
            <a:r>
              <a:rPr lang="cs-CZ" altLang="cs-CZ" sz="1600" dirty="0" err="1" smtClean="0"/>
              <a:t>statutory</a:t>
            </a:r>
            <a:r>
              <a:rPr lang="cs-CZ" altLang="cs-CZ" sz="1600" dirty="0" smtClean="0"/>
              <a:t> </a:t>
            </a:r>
            <a:r>
              <a:rPr lang="cs-CZ" altLang="cs-CZ" sz="1600" dirty="0" smtClean="0"/>
              <a:t>licence </a:t>
            </a:r>
          </a:p>
          <a:p>
            <a:pPr lvl="1"/>
            <a:r>
              <a:rPr lang="cs-CZ" altLang="cs-CZ" sz="1600" dirty="0" err="1" smtClean="0"/>
              <a:t>payment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for</a:t>
            </a:r>
            <a:r>
              <a:rPr lang="cs-CZ" altLang="cs-CZ" sz="1600" dirty="0" smtClean="0"/>
              <a:t> use to </a:t>
            </a:r>
            <a:r>
              <a:rPr lang="cs-CZ" altLang="cs-CZ" sz="1600" dirty="0" err="1" smtClean="0"/>
              <a:t>the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rightsholder</a:t>
            </a:r>
            <a:r>
              <a:rPr lang="cs-CZ" altLang="cs-CZ" sz="1600" dirty="0" smtClean="0"/>
              <a:t> – </a:t>
            </a:r>
            <a:r>
              <a:rPr lang="cs-CZ" altLang="cs-CZ" sz="1600" dirty="0" err="1" smtClean="0"/>
              <a:t>subject</a:t>
            </a:r>
            <a:r>
              <a:rPr lang="cs-CZ" altLang="cs-CZ" sz="1600" dirty="0" smtClean="0"/>
              <a:t> to </a:t>
            </a:r>
            <a:r>
              <a:rPr lang="cs-CZ" altLang="cs-CZ" sz="1600" dirty="0" err="1" smtClean="0"/>
              <a:t>claim</a:t>
            </a:r>
            <a:r>
              <a:rPr lang="cs-CZ" altLang="cs-CZ" sz="1600" dirty="0" smtClean="0"/>
              <a:t> (</a:t>
            </a:r>
            <a:r>
              <a:rPr lang="cs-CZ" altLang="cs-CZ" sz="1600" dirty="0" err="1" smtClean="0"/>
              <a:t>reappearance</a:t>
            </a:r>
            <a:r>
              <a:rPr lang="cs-CZ" altLang="cs-CZ" sz="1600" dirty="0" smtClean="0"/>
              <a:t>, </a:t>
            </a:r>
            <a:r>
              <a:rPr lang="cs-CZ" altLang="cs-CZ" sz="1600" dirty="0" err="1" smtClean="0"/>
              <a:t>finding</a:t>
            </a:r>
            <a:r>
              <a:rPr lang="cs-CZ" altLang="cs-CZ" sz="1600" dirty="0" smtClean="0"/>
              <a:t>)</a:t>
            </a:r>
          </a:p>
          <a:p>
            <a:pPr lvl="1"/>
            <a:r>
              <a:rPr lang="cs-CZ" altLang="cs-CZ" sz="1600" dirty="0" err="1" smtClean="0"/>
              <a:t>register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kept</a:t>
            </a:r>
            <a:r>
              <a:rPr lang="cs-CZ" altLang="cs-CZ" sz="1600" dirty="0" smtClean="0"/>
              <a:t> by a CMO (</a:t>
            </a:r>
            <a:r>
              <a:rPr lang="cs-CZ" altLang="cs-CZ" sz="1600" dirty="0" err="1" smtClean="0"/>
              <a:t>for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literary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works</a:t>
            </a:r>
            <a:r>
              <a:rPr lang="cs-CZ" altLang="cs-CZ" sz="1600" dirty="0" smtClean="0"/>
              <a:t>)</a:t>
            </a:r>
          </a:p>
          <a:p>
            <a:r>
              <a:rPr lang="cs-CZ" altLang="cs-CZ" sz="2000" dirty="0" smtClean="0"/>
              <a:t>OW – use </a:t>
            </a:r>
            <a:r>
              <a:rPr lang="cs-CZ" altLang="cs-CZ" sz="2000" dirty="0" err="1" smtClean="0"/>
              <a:t>out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of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the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scope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of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the</a:t>
            </a:r>
            <a:r>
              <a:rPr lang="cs-CZ" altLang="cs-CZ" sz="2000" dirty="0" smtClean="0"/>
              <a:t> </a:t>
            </a:r>
            <a:r>
              <a:rPr lang="cs-CZ" altLang="cs-CZ" sz="2000" dirty="0" err="1" smtClean="0"/>
              <a:t>Directive</a:t>
            </a:r>
            <a:r>
              <a:rPr lang="cs-CZ" altLang="cs-CZ" sz="2000" dirty="0" smtClean="0"/>
              <a:t> </a:t>
            </a:r>
          </a:p>
          <a:p>
            <a:pPr lvl="1"/>
            <a:r>
              <a:rPr lang="cs-CZ" altLang="cs-CZ" sz="1600" dirty="0" err="1"/>
              <a:t>taken</a:t>
            </a:r>
            <a:r>
              <a:rPr lang="cs-CZ" altLang="cs-CZ" sz="1600" dirty="0"/>
              <a:t> </a:t>
            </a:r>
            <a:r>
              <a:rPr lang="cs-CZ" altLang="cs-CZ" sz="1600" dirty="0" err="1"/>
              <a:t>advantage</a:t>
            </a:r>
            <a:r>
              <a:rPr lang="cs-CZ" altLang="cs-CZ" sz="1600" dirty="0"/>
              <a:t> </a:t>
            </a:r>
            <a:r>
              <a:rPr lang="cs-CZ" altLang="cs-CZ" sz="1600" dirty="0" err="1" smtClean="0"/>
              <a:t>of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the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provision</a:t>
            </a:r>
            <a:endParaRPr lang="cs-CZ" altLang="cs-CZ" sz="1600" dirty="0" smtClean="0"/>
          </a:p>
          <a:p>
            <a:pPr lvl="1"/>
            <a:r>
              <a:rPr lang="cs-CZ" altLang="cs-CZ" sz="1600" dirty="0" smtClean="0"/>
              <a:t>positive – </a:t>
            </a:r>
            <a:r>
              <a:rPr lang="cs-CZ" altLang="cs-CZ" sz="1600" dirty="0" err="1" smtClean="0"/>
              <a:t>an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issue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of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interest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for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the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publishers</a:t>
            </a:r>
            <a:r>
              <a:rPr lang="cs-CZ" altLang="cs-CZ" sz="1600" dirty="0" smtClean="0"/>
              <a:t> and </a:t>
            </a:r>
            <a:r>
              <a:rPr lang="cs-CZ" altLang="cs-CZ" sz="1600" dirty="0" err="1" smtClean="0"/>
              <a:t>beyond</a:t>
            </a:r>
            <a:endParaRPr lang="cs-CZ" altLang="cs-CZ" sz="1600" dirty="0" smtClean="0"/>
          </a:p>
        </p:txBody>
      </p:sp>
      <p:pic>
        <p:nvPicPr>
          <p:cNvPr id="4100" name="Picture 4" descr="nklogo_cmyk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63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54478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1162472" cy="476250"/>
          </a:xfrm>
        </p:spPr>
        <p:txBody>
          <a:bodyPr/>
          <a:lstStyle/>
          <a:p>
            <a:r>
              <a:rPr lang="cs-CZ" altLang="cs-CZ" dirty="0" smtClean="0"/>
              <a:t>25. 11. 2013</a:t>
            </a:r>
            <a:endParaRPr lang="cs-CZ" alt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691680" y="6245225"/>
            <a:ext cx="6408712" cy="476250"/>
          </a:xfrm>
        </p:spPr>
        <p:txBody>
          <a:bodyPr/>
          <a:lstStyle/>
          <a:p>
            <a:r>
              <a:rPr lang="cs-CZ" altLang="cs-CZ" dirty="0"/>
              <a:t>Czech Republic - Z. Matušík, </a:t>
            </a:r>
            <a:r>
              <a:rPr lang="cs-CZ" dirty="0" err="1"/>
              <a:t>Transposition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Directive</a:t>
            </a:r>
            <a:r>
              <a:rPr lang="cs-CZ" dirty="0"/>
              <a:t> 2012/28/EU</a:t>
            </a:r>
            <a:endParaRPr lang="cs-CZ" alt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812360" y="6309320"/>
            <a:ext cx="909464" cy="476250"/>
          </a:xfrm>
        </p:spPr>
        <p:txBody>
          <a:bodyPr/>
          <a:lstStyle/>
          <a:p>
            <a:fld id="{EA073FC4-76A7-4A9C-8F29-9B0CB4AD647D}" type="slidenum">
              <a:rPr lang="cs-CZ" altLang="cs-CZ"/>
              <a:pPr/>
              <a:t>8</a:t>
            </a:fld>
            <a:endParaRPr lang="cs-CZ" altLang="cs-CZ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274638"/>
            <a:ext cx="7283450" cy="744537"/>
          </a:xfrm>
        </p:spPr>
        <p:txBody>
          <a:bodyPr/>
          <a:lstStyle/>
          <a:p>
            <a:r>
              <a:rPr lang="cs-CZ" altLang="cs-CZ" sz="2800" b="1" dirty="0"/>
              <a:t>Draft Bill on </a:t>
            </a:r>
            <a:r>
              <a:rPr lang="cs-CZ" altLang="cs-CZ" sz="2800" b="1" dirty="0" err="1"/>
              <a:t>Amendment</a:t>
            </a:r>
            <a:r>
              <a:rPr lang="cs-CZ" altLang="cs-CZ" sz="2800" b="1" dirty="0"/>
              <a:t> to Copyright </a:t>
            </a:r>
            <a:r>
              <a:rPr lang="cs-CZ" altLang="cs-CZ" sz="2800" b="1" dirty="0" err="1" smtClean="0"/>
              <a:t>Act</a:t>
            </a:r>
            <a:endParaRPr lang="en-GB" altLang="cs-CZ" sz="3200" b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019176"/>
            <a:ext cx="8229600" cy="5106988"/>
          </a:xfrm>
        </p:spPr>
        <p:txBody>
          <a:bodyPr/>
          <a:lstStyle/>
          <a:p>
            <a:r>
              <a:rPr lang="cs-CZ" altLang="cs-CZ" sz="2000" dirty="0" err="1" smtClean="0"/>
              <a:t>Out-of-Commerce</a:t>
            </a:r>
            <a:r>
              <a:rPr lang="cs-CZ" altLang="cs-CZ" sz="2000" dirty="0" smtClean="0"/>
              <a:t> Works </a:t>
            </a:r>
            <a:endParaRPr lang="cs-CZ" altLang="cs-CZ" sz="1600" dirty="0"/>
          </a:p>
          <a:p>
            <a:pPr lvl="1"/>
            <a:r>
              <a:rPr lang="cs-CZ" altLang="cs-CZ" sz="1600" dirty="0" err="1" smtClean="0"/>
              <a:t>inspiration</a:t>
            </a:r>
            <a:r>
              <a:rPr lang="cs-CZ" altLang="cs-CZ" sz="1600" dirty="0" smtClean="0"/>
              <a:t> by </a:t>
            </a:r>
            <a:r>
              <a:rPr lang="cs-CZ" altLang="cs-CZ" sz="1600" dirty="0" err="1" smtClean="0"/>
              <a:t>the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French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solution</a:t>
            </a:r>
            <a:r>
              <a:rPr lang="cs-CZ" altLang="cs-CZ" sz="1600" dirty="0" smtClean="0"/>
              <a:t> </a:t>
            </a:r>
          </a:p>
          <a:p>
            <a:pPr lvl="2"/>
            <a:r>
              <a:rPr lang="en-US" sz="1600" dirty="0" err="1"/>
              <a:t>Loi</a:t>
            </a:r>
            <a:r>
              <a:rPr lang="en-US" sz="1600" dirty="0"/>
              <a:t> relative à </a:t>
            </a:r>
            <a:r>
              <a:rPr lang="en-US" sz="1600" dirty="0" err="1"/>
              <a:t>l’exploitation</a:t>
            </a:r>
            <a:r>
              <a:rPr lang="en-US" sz="1600" dirty="0"/>
              <a:t> </a:t>
            </a:r>
            <a:r>
              <a:rPr lang="en-US" sz="1600" dirty="0" err="1"/>
              <a:t>numérique</a:t>
            </a:r>
            <a:r>
              <a:rPr lang="en-US" sz="1600" dirty="0"/>
              <a:t> des </a:t>
            </a:r>
            <a:r>
              <a:rPr lang="en-US" sz="1600" dirty="0" err="1"/>
              <a:t>livres</a:t>
            </a:r>
            <a:r>
              <a:rPr lang="en-US" sz="1600" dirty="0"/>
              <a:t> </a:t>
            </a:r>
            <a:r>
              <a:rPr lang="en-US" sz="1600" dirty="0" err="1"/>
              <a:t>indisponibles</a:t>
            </a:r>
            <a:r>
              <a:rPr lang="en-US" sz="1600" dirty="0"/>
              <a:t> du </a:t>
            </a:r>
            <a:r>
              <a:rPr lang="en-US" sz="1600" dirty="0" err="1"/>
              <a:t>XXe</a:t>
            </a:r>
            <a:r>
              <a:rPr lang="en-US" sz="1600" dirty="0"/>
              <a:t> </a:t>
            </a:r>
            <a:r>
              <a:rPr lang="en-US" sz="1600" dirty="0" err="1" smtClean="0"/>
              <a:t>siècl</a:t>
            </a:r>
            <a:r>
              <a:rPr lang="cs-CZ" sz="1600" dirty="0" smtClean="0"/>
              <a:t>e </a:t>
            </a:r>
            <a:r>
              <a:rPr lang="cs-CZ" sz="1600" i="1" dirty="0" smtClean="0"/>
              <a:t>(</a:t>
            </a:r>
            <a:r>
              <a:rPr lang="cs-CZ" sz="1600" i="1" dirty="0" err="1" smtClean="0"/>
              <a:t>Code</a:t>
            </a:r>
            <a:r>
              <a:rPr lang="cs-CZ" sz="1600" i="1" dirty="0" smtClean="0"/>
              <a:t> </a:t>
            </a:r>
            <a:r>
              <a:rPr lang="cs-CZ" sz="1600" i="1" dirty="0"/>
              <a:t>de </a:t>
            </a:r>
            <a:r>
              <a:rPr lang="cs-CZ" sz="1600" i="1" dirty="0" err="1"/>
              <a:t>propriété</a:t>
            </a:r>
            <a:r>
              <a:rPr lang="cs-CZ" sz="1600" i="1" dirty="0"/>
              <a:t> </a:t>
            </a:r>
            <a:r>
              <a:rPr lang="cs-CZ" sz="1600" i="1" dirty="0" err="1" smtClean="0"/>
              <a:t>intellectuelle</a:t>
            </a:r>
            <a:r>
              <a:rPr lang="cs-CZ" sz="1600" i="1" dirty="0"/>
              <a:t>)</a:t>
            </a:r>
            <a:r>
              <a:rPr lang="cs-CZ" sz="1600" dirty="0" smtClean="0"/>
              <a:t> </a:t>
            </a:r>
          </a:p>
          <a:p>
            <a:pPr lvl="2"/>
            <a:r>
              <a:rPr lang="cs-CZ" sz="1600" dirty="0" smtClean="0"/>
              <a:t>„</a:t>
            </a:r>
            <a:r>
              <a:rPr lang="cs-CZ" sz="1600" dirty="0" err="1" smtClean="0"/>
              <a:t>un</a:t>
            </a:r>
            <a:r>
              <a:rPr lang="cs-CZ" sz="1600" dirty="0" smtClean="0"/>
              <a:t> </a:t>
            </a:r>
            <a:r>
              <a:rPr lang="cs-CZ" sz="1600" dirty="0"/>
              <a:t>livre </a:t>
            </a:r>
            <a:r>
              <a:rPr lang="cs-CZ" sz="1600" dirty="0" err="1"/>
              <a:t>publié</a:t>
            </a:r>
            <a:r>
              <a:rPr lang="cs-CZ" sz="1600" dirty="0"/>
              <a:t> en France </a:t>
            </a:r>
            <a:r>
              <a:rPr lang="cs-CZ" sz="1600" dirty="0" err="1"/>
              <a:t>avant</a:t>
            </a:r>
            <a:r>
              <a:rPr lang="cs-CZ" sz="1600" dirty="0"/>
              <a:t> </a:t>
            </a:r>
            <a:r>
              <a:rPr lang="cs-CZ" sz="1600" dirty="0" err="1"/>
              <a:t>le</a:t>
            </a:r>
            <a:r>
              <a:rPr lang="cs-CZ" sz="1600" dirty="0"/>
              <a:t> 1er </a:t>
            </a:r>
            <a:r>
              <a:rPr lang="cs-CZ" sz="1600" dirty="0" err="1"/>
              <a:t>janvier</a:t>
            </a:r>
            <a:r>
              <a:rPr lang="cs-CZ" sz="1600" dirty="0"/>
              <a:t> 2001 qui ne fait plus </a:t>
            </a:r>
            <a:r>
              <a:rPr lang="cs-CZ" sz="1600" dirty="0" err="1"/>
              <a:t>l'objet</a:t>
            </a:r>
            <a:r>
              <a:rPr lang="cs-CZ" sz="1600" dirty="0"/>
              <a:t> </a:t>
            </a:r>
            <a:r>
              <a:rPr lang="cs-CZ" sz="1600" dirty="0" err="1"/>
              <a:t>d'une</a:t>
            </a:r>
            <a:r>
              <a:rPr lang="cs-CZ" sz="1600" dirty="0"/>
              <a:t> </a:t>
            </a:r>
            <a:r>
              <a:rPr lang="cs-CZ" sz="1600" dirty="0" err="1"/>
              <a:t>diffusion</a:t>
            </a:r>
            <a:r>
              <a:rPr lang="cs-CZ" sz="1600" dirty="0"/>
              <a:t> </a:t>
            </a:r>
            <a:r>
              <a:rPr lang="cs-CZ" sz="1600" dirty="0" err="1"/>
              <a:t>commerciale</a:t>
            </a:r>
            <a:r>
              <a:rPr lang="cs-CZ" sz="1600" dirty="0"/>
              <a:t> par </a:t>
            </a:r>
            <a:r>
              <a:rPr lang="cs-CZ" sz="1600" dirty="0" err="1"/>
              <a:t>un</a:t>
            </a:r>
            <a:r>
              <a:rPr lang="cs-CZ" sz="1600" dirty="0"/>
              <a:t> </a:t>
            </a:r>
            <a:r>
              <a:rPr lang="cs-CZ" sz="1600" dirty="0" err="1"/>
              <a:t>éditeur</a:t>
            </a:r>
            <a:r>
              <a:rPr lang="cs-CZ" sz="1600" dirty="0"/>
              <a:t> et qui ne fait pas </a:t>
            </a:r>
            <a:r>
              <a:rPr lang="cs-CZ" sz="1600" dirty="0" err="1"/>
              <a:t>actuellement</a:t>
            </a:r>
            <a:r>
              <a:rPr lang="cs-CZ" sz="1600" dirty="0"/>
              <a:t> </a:t>
            </a:r>
            <a:r>
              <a:rPr lang="cs-CZ" sz="1600" dirty="0" err="1"/>
              <a:t>l'objet</a:t>
            </a:r>
            <a:r>
              <a:rPr lang="cs-CZ" sz="1600" dirty="0"/>
              <a:t> </a:t>
            </a:r>
            <a:r>
              <a:rPr lang="cs-CZ" sz="1600" dirty="0" err="1"/>
              <a:t>d'une</a:t>
            </a:r>
            <a:r>
              <a:rPr lang="cs-CZ" sz="1600" dirty="0"/>
              <a:t> </a:t>
            </a:r>
            <a:r>
              <a:rPr lang="cs-CZ" sz="1600" dirty="0" err="1"/>
              <a:t>publication</a:t>
            </a:r>
            <a:r>
              <a:rPr lang="cs-CZ" sz="1600" dirty="0"/>
              <a:t> </a:t>
            </a:r>
            <a:r>
              <a:rPr lang="cs-CZ" sz="1600" dirty="0" err="1"/>
              <a:t>sous</a:t>
            </a:r>
            <a:r>
              <a:rPr lang="cs-CZ" sz="1600" dirty="0"/>
              <a:t> </a:t>
            </a:r>
            <a:r>
              <a:rPr lang="cs-CZ" sz="1600" dirty="0" err="1"/>
              <a:t>une</a:t>
            </a:r>
            <a:r>
              <a:rPr lang="cs-CZ" sz="1600" dirty="0"/>
              <a:t> </a:t>
            </a:r>
            <a:r>
              <a:rPr lang="cs-CZ" sz="1600" dirty="0" err="1"/>
              <a:t>forme</a:t>
            </a:r>
            <a:r>
              <a:rPr lang="cs-CZ" sz="1600" dirty="0"/>
              <a:t> </a:t>
            </a:r>
            <a:r>
              <a:rPr lang="cs-CZ" sz="1600" dirty="0" err="1"/>
              <a:t>imprimée</a:t>
            </a:r>
            <a:r>
              <a:rPr lang="cs-CZ" sz="1600" dirty="0"/>
              <a:t> ou </a:t>
            </a:r>
            <a:r>
              <a:rPr lang="cs-CZ" sz="1600" dirty="0" err="1" smtClean="0"/>
              <a:t>numérique</a:t>
            </a:r>
            <a:r>
              <a:rPr lang="cs-CZ" sz="1600" dirty="0" smtClean="0"/>
              <a:t>“</a:t>
            </a:r>
            <a:endParaRPr lang="cs-CZ" altLang="cs-CZ" sz="1600" dirty="0" smtClean="0"/>
          </a:p>
          <a:p>
            <a:pPr lvl="1"/>
            <a:r>
              <a:rPr lang="cs-CZ" altLang="cs-CZ" sz="1600" dirty="0" err="1" smtClean="0"/>
              <a:t>denotation</a:t>
            </a:r>
            <a:r>
              <a:rPr lang="cs-CZ" altLang="cs-CZ" sz="1600" dirty="0" smtClean="0"/>
              <a:t> </a:t>
            </a:r>
            <a:r>
              <a:rPr lang="cs-CZ" altLang="cs-CZ" sz="1600" dirty="0"/>
              <a:t>„</a:t>
            </a:r>
            <a:r>
              <a:rPr lang="cs-CZ" altLang="cs-CZ" sz="1600" dirty="0" err="1"/>
              <a:t>out-of-commerce</a:t>
            </a:r>
            <a:r>
              <a:rPr lang="cs-CZ" altLang="cs-CZ" sz="1600" dirty="0"/>
              <a:t> </a:t>
            </a:r>
            <a:r>
              <a:rPr lang="cs-CZ" altLang="cs-CZ" sz="1600" dirty="0" err="1"/>
              <a:t>work</a:t>
            </a:r>
            <a:r>
              <a:rPr lang="cs-CZ" altLang="cs-CZ" sz="1600" dirty="0" smtClean="0"/>
              <a:t>“ </a:t>
            </a:r>
            <a:r>
              <a:rPr lang="cs-CZ" altLang="cs-CZ" sz="1600" dirty="0" err="1" smtClean="0"/>
              <a:t>finally</a:t>
            </a:r>
            <a:r>
              <a:rPr lang="cs-CZ" altLang="cs-CZ" sz="1600" dirty="0" smtClean="0"/>
              <a:t> not </a:t>
            </a:r>
            <a:r>
              <a:rPr lang="cs-CZ" altLang="cs-CZ" sz="1600" dirty="0" err="1" smtClean="0"/>
              <a:t>used</a:t>
            </a:r>
            <a:endParaRPr lang="cs-CZ" altLang="cs-CZ" sz="1600" dirty="0" smtClean="0"/>
          </a:p>
          <a:p>
            <a:pPr lvl="1"/>
            <a:r>
              <a:rPr lang="cs-CZ" altLang="cs-CZ" sz="1600" dirty="0" err="1" smtClean="0"/>
              <a:t>beyond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books</a:t>
            </a:r>
            <a:r>
              <a:rPr lang="cs-CZ" altLang="cs-CZ" sz="1600" dirty="0" smtClean="0"/>
              <a:t> and </a:t>
            </a:r>
            <a:r>
              <a:rPr lang="cs-CZ" altLang="cs-CZ" sz="1600" dirty="0" err="1" smtClean="0"/>
              <a:t>learned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journals</a:t>
            </a:r>
            <a:r>
              <a:rPr lang="cs-CZ" altLang="cs-CZ" sz="1600" dirty="0" smtClean="0"/>
              <a:t> – </a:t>
            </a:r>
            <a:r>
              <a:rPr lang="cs-CZ" altLang="cs-CZ" sz="1600" i="1" dirty="0" err="1" smtClean="0"/>
              <a:t>specific</a:t>
            </a:r>
            <a:r>
              <a:rPr lang="cs-CZ" altLang="cs-CZ" sz="1600" i="1" dirty="0" smtClean="0"/>
              <a:t> </a:t>
            </a:r>
            <a:r>
              <a:rPr lang="cs-CZ" altLang="cs-CZ" sz="1600" i="1" dirty="0" err="1" smtClean="0"/>
              <a:t>conditions</a:t>
            </a:r>
            <a:r>
              <a:rPr lang="cs-CZ" altLang="cs-CZ" sz="1600" i="1" dirty="0" smtClean="0"/>
              <a:t> =&gt; </a:t>
            </a:r>
            <a:r>
              <a:rPr lang="cs-CZ" altLang="cs-CZ" sz="1600" i="1" dirty="0" err="1" smtClean="0"/>
              <a:t>periodicals</a:t>
            </a:r>
            <a:r>
              <a:rPr lang="cs-CZ" altLang="cs-CZ" sz="1600" i="1" dirty="0" smtClean="0"/>
              <a:t> 10 </a:t>
            </a:r>
            <a:r>
              <a:rPr lang="cs-CZ" altLang="cs-CZ" sz="1600" i="1" dirty="0" err="1" smtClean="0"/>
              <a:t>years</a:t>
            </a:r>
            <a:endParaRPr lang="cs-CZ" altLang="cs-CZ" sz="1600" i="1" dirty="0" smtClean="0"/>
          </a:p>
          <a:p>
            <a:pPr lvl="1"/>
            <a:r>
              <a:rPr lang="cs-CZ" altLang="cs-CZ" sz="1600" dirty="0" err="1" smtClean="0"/>
              <a:t>National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Library</a:t>
            </a:r>
            <a:r>
              <a:rPr lang="cs-CZ" altLang="cs-CZ" sz="1600" dirty="0" smtClean="0"/>
              <a:t> =&gt; </a:t>
            </a:r>
            <a:r>
              <a:rPr lang="cs-CZ" altLang="cs-CZ" sz="1600" dirty="0" err="1" smtClean="0"/>
              <a:t>Register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for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the</a:t>
            </a:r>
            <a:r>
              <a:rPr lang="cs-CZ" altLang="cs-CZ" sz="1600" dirty="0" smtClean="0"/>
              <a:t> use </a:t>
            </a:r>
            <a:r>
              <a:rPr lang="cs-CZ" altLang="cs-CZ" sz="1600" dirty="0" err="1" smtClean="0"/>
              <a:t>of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works</a:t>
            </a:r>
            <a:r>
              <a:rPr lang="cs-CZ" altLang="cs-CZ" sz="1600" dirty="0" smtClean="0"/>
              <a:t> by </a:t>
            </a:r>
            <a:r>
              <a:rPr lang="cs-CZ" altLang="cs-CZ" sz="1600" dirty="0" err="1" smtClean="0"/>
              <a:t>libraries</a:t>
            </a:r>
            <a:endParaRPr lang="cs-CZ" altLang="cs-CZ" sz="1600" dirty="0" smtClean="0"/>
          </a:p>
          <a:p>
            <a:pPr lvl="2"/>
            <a:r>
              <a:rPr lang="cs-CZ" altLang="cs-CZ" sz="1400" dirty="0" err="1" smtClean="0"/>
              <a:t>work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entered</a:t>
            </a:r>
            <a:r>
              <a:rPr lang="cs-CZ" altLang="cs-CZ" sz="1400" dirty="0" smtClean="0"/>
              <a:t> – </a:t>
            </a:r>
            <a:r>
              <a:rPr lang="cs-CZ" altLang="cs-CZ" sz="1400" dirty="0" err="1" smtClean="0"/>
              <a:t>proposal</a:t>
            </a:r>
            <a:r>
              <a:rPr lang="cs-CZ" altLang="cs-CZ" sz="1400" dirty="0" smtClean="0"/>
              <a:t> – 6 </a:t>
            </a:r>
            <a:r>
              <a:rPr lang="cs-CZ" altLang="cs-CZ" sz="1400" dirty="0" err="1" smtClean="0"/>
              <a:t>months</a:t>
            </a:r>
            <a:endParaRPr lang="cs-CZ" altLang="cs-CZ" sz="1400" dirty="0" smtClean="0"/>
          </a:p>
          <a:p>
            <a:pPr lvl="2"/>
            <a:r>
              <a:rPr lang="cs-CZ" altLang="cs-CZ" sz="1400" dirty="0" err="1" smtClean="0"/>
              <a:t>any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rightsholder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may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ask</a:t>
            </a:r>
            <a:r>
              <a:rPr lang="cs-CZ" altLang="cs-CZ" sz="1400" dirty="0" smtClean="0"/>
              <a:t> to </a:t>
            </a:r>
            <a:r>
              <a:rPr lang="cs-CZ" altLang="cs-CZ" sz="1400" dirty="0" err="1" smtClean="0"/>
              <a:t>withdraw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it</a:t>
            </a:r>
            <a:r>
              <a:rPr lang="cs-CZ" altLang="cs-CZ" sz="1400" dirty="0" smtClean="0"/>
              <a:t> </a:t>
            </a:r>
            <a:r>
              <a:rPr lang="cs-CZ" altLang="cs-CZ" sz="1400" dirty="0" smtClean="0"/>
              <a:t>(</a:t>
            </a:r>
            <a:r>
              <a:rPr lang="cs-CZ" altLang="cs-CZ" sz="1400" dirty="0" err="1" smtClean="0"/>
              <a:t>opt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out</a:t>
            </a:r>
            <a:r>
              <a:rPr lang="cs-CZ" altLang="cs-CZ" sz="1400" dirty="0" smtClean="0"/>
              <a:t>) </a:t>
            </a:r>
            <a:r>
              <a:rPr lang="cs-CZ" altLang="cs-CZ" sz="1400" dirty="0" err="1" smtClean="0"/>
              <a:t>or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upon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finding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of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commercial</a:t>
            </a:r>
            <a:r>
              <a:rPr lang="cs-CZ" altLang="cs-CZ" sz="1400" dirty="0" smtClean="0"/>
              <a:t> use</a:t>
            </a:r>
          </a:p>
          <a:p>
            <a:pPr lvl="2"/>
            <a:r>
              <a:rPr lang="cs-CZ" altLang="cs-CZ" sz="1400" dirty="0" err="1" smtClean="0"/>
              <a:t>after</a:t>
            </a:r>
            <a:r>
              <a:rPr lang="cs-CZ" altLang="cs-CZ" sz="1400" dirty="0" smtClean="0"/>
              <a:t> 6 </a:t>
            </a:r>
            <a:r>
              <a:rPr lang="cs-CZ" altLang="cs-CZ" sz="1400" dirty="0" err="1" smtClean="0"/>
              <a:t>months</a:t>
            </a:r>
            <a:r>
              <a:rPr lang="cs-CZ" altLang="cs-CZ" sz="1400" dirty="0" smtClean="0"/>
              <a:t> – CMO </a:t>
            </a:r>
            <a:r>
              <a:rPr lang="cs-CZ" altLang="cs-CZ" sz="1400" dirty="0" err="1" smtClean="0"/>
              <a:t>may</a:t>
            </a:r>
            <a:r>
              <a:rPr lang="cs-CZ" altLang="cs-CZ" sz="1400" dirty="0" smtClean="0"/>
              <a:t> grant a non-</a:t>
            </a:r>
            <a:r>
              <a:rPr lang="cs-CZ" altLang="cs-CZ" sz="1400" dirty="0" err="1" smtClean="0"/>
              <a:t>exclusive</a:t>
            </a:r>
            <a:r>
              <a:rPr lang="cs-CZ" altLang="cs-CZ" sz="1400" dirty="0" smtClean="0"/>
              <a:t> licence </a:t>
            </a:r>
            <a:r>
              <a:rPr lang="cs-CZ" altLang="cs-CZ" sz="1400" dirty="0" err="1" smtClean="0"/>
              <a:t>for</a:t>
            </a:r>
            <a:r>
              <a:rPr lang="cs-CZ" altLang="cs-CZ" sz="1400" dirty="0" smtClean="0"/>
              <a:t> 5 </a:t>
            </a:r>
            <a:r>
              <a:rPr lang="cs-CZ" altLang="cs-CZ" sz="1400" dirty="0" err="1" smtClean="0"/>
              <a:t>years</a:t>
            </a:r>
            <a:r>
              <a:rPr lang="cs-CZ" altLang="cs-CZ" sz="1400" dirty="0" smtClean="0"/>
              <a:t> (</a:t>
            </a:r>
            <a:r>
              <a:rPr lang="cs-CZ" altLang="cs-CZ" sz="1400" dirty="0" err="1" smtClean="0"/>
              <a:t>repeatedly</a:t>
            </a:r>
            <a:r>
              <a:rPr lang="cs-CZ" altLang="cs-CZ" sz="1400" dirty="0" smtClean="0"/>
              <a:t>)</a:t>
            </a:r>
          </a:p>
          <a:p>
            <a:pPr lvl="2"/>
            <a:r>
              <a:rPr lang="cs-CZ" altLang="cs-CZ" sz="1400" dirty="0" err="1" smtClean="0"/>
              <a:t>rightsholder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may</a:t>
            </a:r>
            <a:r>
              <a:rPr lang="cs-CZ" altLang="cs-CZ" sz="1400" dirty="0" smtClean="0"/>
              <a:t> </a:t>
            </a:r>
            <a:r>
              <a:rPr lang="cs-CZ" altLang="cs-CZ" sz="1400" dirty="0" err="1" smtClean="0"/>
              <a:t>ask</a:t>
            </a:r>
            <a:r>
              <a:rPr lang="cs-CZ" altLang="cs-CZ" sz="1400" dirty="0" smtClean="0"/>
              <a:t> to </a:t>
            </a:r>
            <a:r>
              <a:rPr lang="cs-CZ" altLang="cs-CZ" sz="1400" dirty="0" err="1" smtClean="0"/>
              <a:t>withdraw</a:t>
            </a:r>
            <a:r>
              <a:rPr lang="cs-CZ" altLang="cs-CZ" sz="1400" dirty="0" smtClean="0"/>
              <a:t> – </a:t>
            </a:r>
            <a:r>
              <a:rPr lang="cs-CZ" altLang="cs-CZ" sz="1400" dirty="0" err="1" smtClean="0"/>
              <a:t>without</a:t>
            </a:r>
            <a:r>
              <a:rPr lang="cs-CZ" altLang="cs-CZ" sz="1400" dirty="0" smtClean="0"/>
              <a:t> prejudice to </a:t>
            </a:r>
            <a:r>
              <a:rPr lang="cs-CZ" altLang="cs-CZ" sz="1400" dirty="0" err="1" smtClean="0"/>
              <a:t>the</a:t>
            </a:r>
            <a:r>
              <a:rPr lang="cs-CZ" altLang="cs-CZ" sz="1400" dirty="0" smtClean="0"/>
              <a:t> licence</a:t>
            </a:r>
            <a:endParaRPr lang="cs-CZ" altLang="cs-CZ" sz="1400" dirty="0"/>
          </a:p>
          <a:p>
            <a:r>
              <a:rPr lang="cs-CZ" altLang="cs-CZ" sz="2000" dirty="0" smtClean="0"/>
              <a:t>Draft </a:t>
            </a:r>
            <a:r>
              <a:rPr lang="cs-CZ" altLang="cs-CZ" sz="2000" dirty="0"/>
              <a:t>Bill </a:t>
            </a:r>
            <a:r>
              <a:rPr lang="cs-CZ" altLang="cs-CZ" sz="2000" dirty="0" err="1"/>
              <a:t>submitted</a:t>
            </a:r>
            <a:r>
              <a:rPr lang="cs-CZ" altLang="cs-CZ" sz="2000" dirty="0"/>
              <a:t> </a:t>
            </a:r>
            <a:r>
              <a:rPr lang="cs-CZ" altLang="cs-CZ" sz="2000" dirty="0" err="1"/>
              <a:t>for</a:t>
            </a:r>
            <a:r>
              <a:rPr lang="cs-CZ" altLang="cs-CZ" sz="2000" dirty="0"/>
              <a:t> </a:t>
            </a:r>
            <a:r>
              <a:rPr lang="cs-CZ" altLang="cs-CZ" sz="2000" dirty="0" err="1"/>
              <a:t>hearing</a:t>
            </a:r>
            <a:r>
              <a:rPr lang="cs-CZ" altLang="cs-CZ" sz="2000" dirty="0"/>
              <a:t> </a:t>
            </a:r>
            <a:r>
              <a:rPr lang="cs-CZ" altLang="cs-CZ" sz="2000" dirty="0" err="1"/>
              <a:t>procedure</a:t>
            </a:r>
            <a:r>
              <a:rPr lang="cs-CZ" altLang="cs-CZ" sz="2000" dirty="0"/>
              <a:t> – </a:t>
            </a:r>
            <a:r>
              <a:rPr lang="cs-CZ" altLang="cs-CZ" sz="2000" dirty="0" err="1"/>
              <a:t>January</a:t>
            </a:r>
            <a:r>
              <a:rPr lang="cs-CZ" altLang="cs-CZ" sz="2000" dirty="0"/>
              <a:t> 2012</a:t>
            </a:r>
          </a:p>
          <a:p>
            <a:pPr lvl="1"/>
            <a:r>
              <a:rPr lang="cs-CZ" altLang="cs-CZ" sz="1600" dirty="0" err="1"/>
              <a:t>contested</a:t>
            </a:r>
            <a:r>
              <a:rPr lang="cs-CZ" altLang="cs-CZ" sz="1600" dirty="0"/>
              <a:t> </a:t>
            </a:r>
            <a:r>
              <a:rPr lang="cs-CZ" altLang="cs-CZ" sz="1600" dirty="0" err="1"/>
              <a:t>provisions</a:t>
            </a:r>
            <a:r>
              <a:rPr lang="cs-CZ" altLang="cs-CZ" sz="1600" dirty="0"/>
              <a:t> + CRM  =&gt; </a:t>
            </a:r>
            <a:r>
              <a:rPr lang="cs-CZ" altLang="cs-CZ" sz="1600" dirty="0" err="1"/>
              <a:t>partial</a:t>
            </a:r>
            <a:r>
              <a:rPr lang="cs-CZ" altLang="cs-CZ" sz="1600" dirty="0"/>
              <a:t> </a:t>
            </a:r>
            <a:r>
              <a:rPr lang="cs-CZ" altLang="cs-CZ" sz="1600" dirty="0" err="1"/>
              <a:t>amendment</a:t>
            </a:r>
            <a:r>
              <a:rPr lang="cs-CZ" altLang="cs-CZ" sz="1600" dirty="0"/>
              <a:t> – </a:t>
            </a:r>
            <a:r>
              <a:rPr lang="cs-CZ" altLang="cs-CZ" sz="1600" dirty="0" err="1"/>
              <a:t>political</a:t>
            </a:r>
            <a:r>
              <a:rPr lang="cs-CZ" altLang="cs-CZ" sz="1600" dirty="0"/>
              <a:t> </a:t>
            </a:r>
            <a:r>
              <a:rPr lang="cs-CZ" altLang="cs-CZ" sz="1600" dirty="0" err="1"/>
              <a:t>crisis</a:t>
            </a:r>
            <a:endParaRPr lang="cs-CZ" altLang="cs-CZ" sz="1600" dirty="0"/>
          </a:p>
          <a:p>
            <a:pPr lvl="1"/>
            <a:r>
              <a:rPr lang="cs-CZ" altLang="cs-CZ" sz="1600" dirty="0" err="1"/>
              <a:t>with</a:t>
            </a:r>
            <a:r>
              <a:rPr lang="cs-CZ" altLang="cs-CZ" sz="1600" dirty="0"/>
              <a:t> </a:t>
            </a:r>
            <a:r>
              <a:rPr lang="cs-CZ" altLang="cs-CZ" sz="1600" dirty="0" err="1"/>
              <a:t>the</a:t>
            </a:r>
            <a:r>
              <a:rPr lang="cs-CZ" altLang="cs-CZ" sz="1600" dirty="0"/>
              <a:t> </a:t>
            </a:r>
            <a:r>
              <a:rPr lang="cs-CZ" altLang="cs-CZ" sz="1600" dirty="0" err="1"/>
              <a:t>new</a:t>
            </a:r>
            <a:r>
              <a:rPr lang="cs-CZ" altLang="cs-CZ" sz="1600" dirty="0"/>
              <a:t> </a:t>
            </a:r>
            <a:r>
              <a:rPr lang="cs-CZ" altLang="cs-CZ" sz="1600" dirty="0" err="1"/>
              <a:t>Minister</a:t>
            </a:r>
            <a:r>
              <a:rPr lang="cs-CZ" altLang="cs-CZ" sz="1600" dirty="0"/>
              <a:t>/</a:t>
            </a:r>
            <a:r>
              <a:rPr lang="cs-CZ" altLang="cs-CZ" sz="1600" dirty="0" err="1"/>
              <a:t>Government</a:t>
            </a:r>
            <a:r>
              <a:rPr lang="cs-CZ" altLang="cs-CZ" sz="1600" dirty="0"/>
              <a:t> =&gt; </a:t>
            </a:r>
            <a:r>
              <a:rPr lang="cs-CZ" altLang="cs-CZ" sz="1600" dirty="0" err="1"/>
              <a:t>perspective</a:t>
            </a:r>
            <a:r>
              <a:rPr lang="cs-CZ" altLang="cs-CZ" sz="1600" dirty="0"/>
              <a:t> to </a:t>
            </a:r>
            <a:r>
              <a:rPr lang="cs-CZ" altLang="cs-CZ" sz="1600" dirty="0" err="1" smtClean="0"/>
              <a:t>finish</a:t>
            </a:r>
            <a:r>
              <a:rPr lang="cs-CZ" altLang="cs-CZ" sz="1600" dirty="0" smtClean="0"/>
              <a:t> </a:t>
            </a:r>
            <a:r>
              <a:rPr lang="cs-CZ" altLang="cs-CZ" sz="1600" dirty="0" err="1" smtClean="0"/>
              <a:t>the</a:t>
            </a:r>
            <a:r>
              <a:rPr lang="cs-CZ" altLang="cs-CZ" sz="1600" dirty="0" smtClean="0"/>
              <a:t> </a:t>
            </a:r>
            <a:r>
              <a:rPr lang="cs-CZ" altLang="cs-CZ" sz="1600" smtClean="0"/>
              <a:t>law</a:t>
            </a:r>
            <a:endParaRPr lang="cs-CZ" altLang="cs-CZ" sz="1600" dirty="0"/>
          </a:p>
          <a:p>
            <a:pPr lvl="1"/>
            <a:endParaRPr lang="cs-CZ" altLang="cs-CZ" sz="1600" dirty="0" smtClean="0"/>
          </a:p>
        </p:txBody>
      </p:sp>
      <p:pic>
        <p:nvPicPr>
          <p:cNvPr id="4100" name="Picture 4" descr="nklogo_cmyk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63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92676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1162472" cy="476250"/>
          </a:xfrm>
        </p:spPr>
        <p:txBody>
          <a:bodyPr/>
          <a:lstStyle/>
          <a:p>
            <a:r>
              <a:rPr lang="cs-CZ" altLang="cs-CZ" dirty="0" smtClean="0"/>
              <a:t>25. 11. 2013</a:t>
            </a:r>
            <a:endParaRPr lang="cs-CZ" altLang="cs-CZ" dirty="0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1619672" y="6245225"/>
            <a:ext cx="6264696" cy="476250"/>
          </a:xfrm>
        </p:spPr>
        <p:txBody>
          <a:bodyPr/>
          <a:lstStyle/>
          <a:p>
            <a:r>
              <a:rPr lang="cs-CZ" altLang="cs-CZ" dirty="0"/>
              <a:t>Czech Republic - Z. Matušík, </a:t>
            </a:r>
            <a:r>
              <a:rPr lang="cs-CZ" dirty="0" err="1"/>
              <a:t>Transposition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Directive</a:t>
            </a:r>
            <a:r>
              <a:rPr lang="cs-CZ" dirty="0"/>
              <a:t> 2012/28/EU</a:t>
            </a:r>
            <a:endParaRPr lang="cs-CZ" altLang="cs-CZ" dirty="0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7884368" y="6245225"/>
            <a:ext cx="802432" cy="476250"/>
          </a:xfrm>
        </p:spPr>
        <p:txBody>
          <a:bodyPr/>
          <a:lstStyle/>
          <a:p>
            <a:fld id="{1A79535D-5708-4DD0-93EE-19A4A91C3960}" type="slidenum">
              <a:rPr lang="cs-CZ" altLang="cs-CZ"/>
              <a:pPr/>
              <a:t>9</a:t>
            </a:fld>
            <a:endParaRPr lang="cs-CZ" altLang="cs-CZ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1700213"/>
            <a:ext cx="8229600" cy="1143000"/>
          </a:xfrm>
        </p:spPr>
        <p:txBody>
          <a:bodyPr/>
          <a:lstStyle/>
          <a:p>
            <a:r>
              <a:rPr lang="cs-CZ" altLang="cs-CZ" dirty="0" err="1" smtClean="0"/>
              <a:t>Thank</a:t>
            </a:r>
            <a:r>
              <a:rPr lang="cs-CZ" altLang="cs-CZ" dirty="0" smtClean="0"/>
              <a:t> </a:t>
            </a:r>
            <a:r>
              <a:rPr lang="cs-CZ" altLang="cs-CZ" dirty="0" err="1" smtClean="0"/>
              <a:t>you</a:t>
            </a:r>
            <a:endParaRPr lang="cs-CZ" altLang="cs-CZ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141663"/>
            <a:ext cx="8229600" cy="2232025"/>
          </a:xfrm>
        </p:spPr>
        <p:txBody>
          <a:bodyPr/>
          <a:lstStyle/>
          <a:p>
            <a:pPr algn="ctr">
              <a:buFontTx/>
              <a:buNone/>
            </a:pPr>
            <a:r>
              <a:rPr lang="cs-CZ" altLang="cs-CZ" sz="2400" dirty="0"/>
              <a:t>Zdeněk Matušík</a:t>
            </a:r>
          </a:p>
          <a:p>
            <a:pPr algn="ctr">
              <a:buFontTx/>
              <a:buNone/>
            </a:pPr>
            <a:r>
              <a:rPr lang="cs-CZ" altLang="cs-CZ" sz="1800" dirty="0" err="1" smtClean="0"/>
              <a:t>National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Library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of</a:t>
            </a:r>
            <a:r>
              <a:rPr lang="cs-CZ" altLang="cs-CZ" sz="1800" dirty="0" smtClean="0"/>
              <a:t> </a:t>
            </a:r>
            <a:r>
              <a:rPr lang="cs-CZ" altLang="cs-CZ" sz="1800" dirty="0" err="1" smtClean="0"/>
              <a:t>the</a:t>
            </a:r>
            <a:r>
              <a:rPr lang="cs-CZ" altLang="cs-CZ" sz="1800" dirty="0" smtClean="0"/>
              <a:t> Czech Republic</a:t>
            </a:r>
            <a:endParaRPr lang="cs-CZ" altLang="cs-CZ" sz="1800" dirty="0"/>
          </a:p>
          <a:p>
            <a:pPr algn="ctr">
              <a:buFontTx/>
              <a:buNone/>
            </a:pPr>
            <a:r>
              <a:rPr lang="cs-CZ" altLang="cs-CZ" sz="1800" dirty="0">
                <a:hlinkClick r:id="rId2"/>
              </a:rPr>
              <a:t>zdenek.matusik@nkp.cz</a:t>
            </a:r>
            <a:endParaRPr lang="cs-CZ" altLang="cs-CZ" sz="1800" dirty="0"/>
          </a:p>
        </p:txBody>
      </p:sp>
      <p:pic>
        <p:nvPicPr>
          <p:cNvPr id="8196" name="Picture 4" descr="nklogo_cmyk 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76350" cy="1019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NAKI-AnalýzaPrávníStavEpubKnihovny-WS-NAKI-ÚKR_20121011zm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NAKI-AnalýzaPrávníStavEpubKnihovny-WS-NAKI-ÚKR_20121011zm</Template>
  <TotalTime>735</TotalTime>
  <Words>1082</Words>
  <Application>Microsoft Office PowerPoint</Application>
  <PresentationFormat>Předvádění na obrazovce (4:3)</PresentationFormat>
  <Paragraphs>105</Paragraphs>
  <Slides>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0" baseType="lpstr">
      <vt:lpstr>NAKI-AnalýzaPrávníStavEpubKnihovny-WS-NAKI-ÚKR_20121011zm</vt:lpstr>
      <vt:lpstr>[Expentant] Transposition of the Directive 2012/28/EU in the Czech Republic  The Legislative Intent and a Draft Bill  </vt:lpstr>
      <vt:lpstr>Outline</vt:lpstr>
      <vt:lpstr>Digital Libraries Initiative</vt:lpstr>
      <vt:lpstr>Orphan Works Issue</vt:lpstr>
      <vt:lpstr>Out-of-Commerce Works Alternative</vt:lpstr>
      <vt:lpstr>Directive 2012/28/EU on certain permitted uses of orphan works</vt:lpstr>
      <vt:lpstr>Draft Bill on Amendment to Copyright Act</vt:lpstr>
      <vt:lpstr>Draft Bill on Amendment to Copyright Act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Právní úprava povinného ukládání síťových publikací (Návrh zákona o povinném síťovém depozitu)  Projekt NAKI Správa elektronických publikací v knihovní síti ČR</dc:title>
  <dc:creator>Zdeněk Matušík</dc:creator>
  <cp:lastModifiedBy>Zdeněk Matušík</cp:lastModifiedBy>
  <cp:revision>66</cp:revision>
  <dcterms:created xsi:type="dcterms:W3CDTF">2013-11-02T16:26:33Z</dcterms:created>
  <dcterms:modified xsi:type="dcterms:W3CDTF">2013-12-21T16:55:46Z</dcterms:modified>
</cp:coreProperties>
</file>